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4"/>
  </p:notesMasterIdLst>
  <p:handoutMasterIdLst>
    <p:handoutMasterId r:id="rId55"/>
  </p:handoutMasterIdLst>
  <p:sldIdLst>
    <p:sldId id="256" r:id="rId2"/>
    <p:sldId id="257" r:id="rId3"/>
    <p:sldId id="349" r:id="rId4"/>
    <p:sldId id="346" r:id="rId5"/>
    <p:sldId id="329" r:id="rId6"/>
    <p:sldId id="337" r:id="rId7"/>
    <p:sldId id="344" r:id="rId8"/>
    <p:sldId id="351" r:id="rId9"/>
    <p:sldId id="352" r:id="rId10"/>
    <p:sldId id="331" r:id="rId11"/>
    <p:sldId id="340" r:id="rId12"/>
    <p:sldId id="341" r:id="rId13"/>
    <p:sldId id="334" r:id="rId14"/>
    <p:sldId id="332" r:id="rId15"/>
    <p:sldId id="313" r:id="rId16"/>
    <p:sldId id="321" r:id="rId17"/>
    <p:sldId id="258" r:id="rId18"/>
    <p:sldId id="367" r:id="rId19"/>
    <p:sldId id="368" r:id="rId20"/>
    <p:sldId id="366" r:id="rId21"/>
    <p:sldId id="319" r:id="rId22"/>
    <p:sldId id="324" r:id="rId23"/>
    <p:sldId id="330" r:id="rId24"/>
    <p:sldId id="259" r:id="rId25"/>
    <p:sldId id="260" r:id="rId26"/>
    <p:sldId id="315" r:id="rId27"/>
    <p:sldId id="261" r:id="rId28"/>
    <p:sldId id="262" r:id="rId29"/>
    <p:sldId id="263" r:id="rId30"/>
    <p:sldId id="353" r:id="rId31"/>
    <p:sldId id="264" r:id="rId32"/>
    <p:sldId id="314" r:id="rId33"/>
    <p:sldId id="323" r:id="rId34"/>
    <p:sldId id="328" r:id="rId35"/>
    <p:sldId id="273" r:id="rId36"/>
    <p:sldId id="276" r:id="rId37"/>
    <p:sldId id="277" r:id="rId38"/>
    <p:sldId id="360" r:id="rId39"/>
    <p:sldId id="278" r:id="rId40"/>
    <p:sldId id="294" r:id="rId41"/>
    <p:sldId id="298" r:id="rId42"/>
    <p:sldId id="299" r:id="rId43"/>
    <p:sldId id="300" r:id="rId44"/>
    <p:sldId id="301" r:id="rId45"/>
    <p:sldId id="302" r:id="rId46"/>
    <p:sldId id="303" r:id="rId47"/>
    <p:sldId id="279" r:id="rId48"/>
    <p:sldId id="280" r:id="rId49"/>
    <p:sldId id="281" r:id="rId50"/>
    <p:sldId id="295" r:id="rId51"/>
    <p:sldId id="296" r:id="rId52"/>
    <p:sldId id="293" r:id="rId53"/>
  </p:sldIdLst>
  <p:sldSz cx="9144000" cy="5143500" type="screen16x9"/>
  <p:notesSz cx="6858000" cy="9144000"/>
  <p:embeddedFontLst>
    <p:embeddedFont>
      <p:font typeface="Calibri Light" panose="020F0302020204030204" pitchFamily="34" charset="0"/>
      <p:regular r:id="rId56"/>
      <p:italic r:id="rId57"/>
    </p:embeddedFont>
    <p:embeddedFont>
      <p:font typeface="Roboto" panose="020B060402020202020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Angsana New" panose="02020603050405020304" pitchFamily="18" charset="-34"/>
      <p:regular r:id="rId66"/>
      <p:bold r:id="rId67"/>
      <p:italic r:id="rId68"/>
      <p:boldItalic r:id="rId6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26A81-E6D5-4BE8-BCFF-B3493DCCACE7}">
  <a:tblStyle styleId="{3DC26A81-E6D5-4BE8-BCFF-B3493DCCACE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12" autoAdjust="0"/>
    <p:restoredTop sz="56366" autoAdjust="0"/>
  </p:normalViewPr>
  <p:slideViewPr>
    <p:cSldViewPr snapToGrid="0">
      <p:cViewPr varScale="1">
        <p:scale>
          <a:sx n="78" d="100"/>
          <a:sy n="78" d="100"/>
        </p:scale>
        <p:origin x="1380" y="78"/>
      </p:cViewPr>
      <p:guideLst/>
    </p:cSldViewPr>
  </p:slideViewPr>
  <p:outlineViewPr>
    <p:cViewPr>
      <p:scale>
        <a:sx n="33" d="100"/>
        <a:sy n="33" d="100"/>
      </p:scale>
      <p:origin x="0" y="-12504"/>
    </p:cViewPr>
  </p:outlineViewPr>
  <p:notesTextViewPr>
    <p:cViewPr>
      <p:scale>
        <a:sx n="3" d="2"/>
        <a:sy n="3" d="2"/>
      </p:scale>
      <p:origin x="0" y="0"/>
    </p:cViewPr>
  </p:notesTextViewPr>
  <p:notesViewPr>
    <p:cSldViewPr snapToGrid="0">
      <p:cViewPr varScale="1">
        <p:scale>
          <a:sx n="80" d="100"/>
          <a:sy n="80" d="100"/>
        </p:scale>
        <p:origin x="218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Documents%20and%20Settings\localuser\My%20Documents\Norm%20Distxls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Tutored Instruction</c:v>
          </c:tx>
          <c:spPr>
            <a:ln w="28575" cap="rnd" cmpd="sng" algn="ctr">
              <a:solidFill>
                <a:schemeClr val="accent6"/>
              </a:solidFill>
              <a:prstDash val="solid"/>
              <a:round/>
            </a:ln>
            <a:effectLst/>
          </c:spPr>
          <c:marker>
            <c:symbol val="none"/>
          </c:marker>
          <c:xVal>
            <c:numRef>
              <c:f>Sheet1!$B$1:$B$33</c:f>
              <c:numCache>
                <c:formatCode>0.00</c:formatCode>
                <c:ptCount val="33"/>
                <c:pt idx="0">
                  <c:v>-2</c:v>
                </c:pt>
                <c:pt idx="1">
                  <c:v>-1.7500000000000002</c:v>
                </c:pt>
                <c:pt idx="2">
                  <c:v>-1.5</c:v>
                </c:pt>
                <c:pt idx="3">
                  <c:v>-1.25</c:v>
                </c:pt>
                <c:pt idx="4">
                  <c:v>-1</c:v>
                </c:pt>
                <c:pt idx="5">
                  <c:v>-0.750000000000002</c:v>
                </c:pt>
                <c:pt idx="6">
                  <c:v>-0.5</c:v>
                </c:pt>
                <c:pt idx="7">
                  <c:v>-0.25</c:v>
                </c:pt>
                <c:pt idx="8">
                  <c:v>0</c:v>
                </c:pt>
                <c:pt idx="9">
                  <c:v>0.25</c:v>
                </c:pt>
                <c:pt idx="10">
                  <c:v>0.5</c:v>
                </c:pt>
                <c:pt idx="11">
                  <c:v>0.750000000000002</c:v>
                </c:pt>
                <c:pt idx="12">
                  <c:v>1</c:v>
                </c:pt>
                <c:pt idx="13">
                  <c:v>1.25</c:v>
                </c:pt>
                <c:pt idx="14">
                  <c:v>1.5</c:v>
                </c:pt>
                <c:pt idx="15">
                  <c:v>1.7500000000000002</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numCache>
            </c:numRef>
          </c:xVal>
          <c:yVal>
            <c:numRef>
              <c:f>Sheet1!$C$1:$C$33</c:f>
              <c:numCache>
                <c:formatCode>General</c:formatCode>
                <c:ptCount val="33"/>
                <c:pt idx="0">
                  <c:v>1.3383022576488567E-4</c:v>
                </c:pt>
                <c:pt idx="1">
                  <c:v>3.5259568236744622E-4</c:v>
                </c:pt>
                <c:pt idx="2">
                  <c:v>8.7268269504576015E-4</c:v>
                </c:pt>
                <c:pt idx="3">
                  <c:v>2.0290480572997681E-3</c:v>
                </c:pt>
                <c:pt idx="4">
                  <c:v>4.4318484119380466E-3</c:v>
                </c:pt>
                <c:pt idx="5">
                  <c:v>9.0935625015910564E-3</c:v>
                </c:pt>
                <c:pt idx="6">
                  <c:v>1.7528300493568568E-2</c:v>
                </c:pt>
                <c:pt idx="7">
                  <c:v>3.1739651835667418E-2</c:v>
                </c:pt>
                <c:pt idx="8">
                  <c:v>5.3990966513188091E-2</c:v>
                </c:pt>
                <c:pt idx="9">
                  <c:v>8.627731882651149E-2</c:v>
                </c:pt>
                <c:pt idx="10">
                  <c:v>0.12951759566589174</c:v>
                </c:pt>
                <c:pt idx="11">
                  <c:v>0.18264908538902275</c:v>
                </c:pt>
                <c:pt idx="12">
                  <c:v>0.24197072451914334</c:v>
                </c:pt>
                <c:pt idx="13">
                  <c:v>0.30113743215480437</c:v>
                </c:pt>
                <c:pt idx="14">
                  <c:v>0.35206532676429947</c:v>
                </c:pt>
                <c:pt idx="15">
                  <c:v>0.38666811680285129</c:v>
                </c:pt>
                <c:pt idx="16">
                  <c:v>0.39894228040143281</c:v>
                </c:pt>
                <c:pt idx="17">
                  <c:v>0.38666811680285129</c:v>
                </c:pt>
                <c:pt idx="18">
                  <c:v>0.35206532676429947</c:v>
                </c:pt>
                <c:pt idx="19">
                  <c:v>0.30113743215480437</c:v>
                </c:pt>
                <c:pt idx="20">
                  <c:v>0.24197072451914334</c:v>
                </c:pt>
                <c:pt idx="21">
                  <c:v>0.18264908538902275</c:v>
                </c:pt>
                <c:pt idx="22">
                  <c:v>0.12951759566589174</c:v>
                </c:pt>
                <c:pt idx="23">
                  <c:v>8.627731882651149E-2</c:v>
                </c:pt>
                <c:pt idx="24">
                  <c:v>5.3990966513188091E-2</c:v>
                </c:pt>
                <c:pt idx="25">
                  <c:v>3.1739651835667418E-2</c:v>
                </c:pt>
                <c:pt idx="26">
                  <c:v>1.7528300493568568E-2</c:v>
                </c:pt>
                <c:pt idx="27">
                  <c:v>9.0935625015910564E-3</c:v>
                </c:pt>
                <c:pt idx="28">
                  <c:v>4.4318484119380466E-3</c:v>
                </c:pt>
                <c:pt idx="29">
                  <c:v>2.0290480572997681E-3</c:v>
                </c:pt>
                <c:pt idx="30">
                  <c:v>8.7268269504576015E-4</c:v>
                </c:pt>
                <c:pt idx="31">
                  <c:v>3.5259568236744622E-4</c:v>
                </c:pt>
                <c:pt idx="32">
                  <c:v>1.3383022576488567E-4</c:v>
                </c:pt>
              </c:numCache>
            </c:numRef>
          </c:yVal>
          <c:smooth val="1"/>
        </c:ser>
        <c:ser>
          <c:idx val="1"/>
          <c:order val="1"/>
          <c:tx>
            <c:v>Classroom</c:v>
          </c:tx>
          <c:spPr>
            <a:ln w="28575" cap="rnd" cmpd="sng" algn="ctr">
              <a:solidFill>
                <a:schemeClr val="accent5"/>
              </a:solidFill>
              <a:prstDash val="solid"/>
              <a:round/>
            </a:ln>
            <a:effectLst/>
          </c:spPr>
          <c:marker>
            <c:symbol val="none"/>
          </c:marker>
          <c:xVal>
            <c:numRef>
              <c:f>Sheet1!$A$1:$A$33</c:f>
              <c:numCache>
                <c:formatCode>0.00</c:formatCode>
                <c:ptCount val="33"/>
                <c:pt idx="0">
                  <c:v>-4</c:v>
                </c:pt>
                <c:pt idx="1">
                  <c:v>-3.75</c:v>
                </c:pt>
                <c:pt idx="2">
                  <c:v>-3.5</c:v>
                </c:pt>
                <c:pt idx="3">
                  <c:v>-3.25</c:v>
                </c:pt>
                <c:pt idx="4">
                  <c:v>-3</c:v>
                </c:pt>
                <c:pt idx="5">
                  <c:v>-2.75</c:v>
                </c:pt>
                <c:pt idx="6">
                  <c:v>-2.5</c:v>
                </c:pt>
                <c:pt idx="7">
                  <c:v>-2.25</c:v>
                </c:pt>
                <c:pt idx="8">
                  <c:v>-2</c:v>
                </c:pt>
                <c:pt idx="9">
                  <c:v>-1.7500000000000002</c:v>
                </c:pt>
                <c:pt idx="10">
                  <c:v>-1.5</c:v>
                </c:pt>
                <c:pt idx="11">
                  <c:v>-1.25</c:v>
                </c:pt>
                <c:pt idx="12">
                  <c:v>-1</c:v>
                </c:pt>
                <c:pt idx="13">
                  <c:v>-0.750000000000002</c:v>
                </c:pt>
                <c:pt idx="14">
                  <c:v>-0.5</c:v>
                </c:pt>
                <c:pt idx="15">
                  <c:v>-0.25</c:v>
                </c:pt>
                <c:pt idx="16">
                  <c:v>0</c:v>
                </c:pt>
                <c:pt idx="17">
                  <c:v>0.25</c:v>
                </c:pt>
                <c:pt idx="18">
                  <c:v>0.5</c:v>
                </c:pt>
                <c:pt idx="19">
                  <c:v>0.750000000000002</c:v>
                </c:pt>
                <c:pt idx="20">
                  <c:v>1</c:v>
                </c:pt>
                <c:pt idx="21">
                  <c:v>1.25</c:v>
                </c:pt>
                <c:pt idx="22">
                  <c:v>1.5</c:v>
                </c:pt>
                <c:pt idx="23">
                  <c:v>1.7500000000000002</c:v>
                </c:pt>
                <c:pt idx="24">
                  <c:v>2</c:v>
                </c:pt>
                <c:pt idx="25">
                  <c:v>2.25</c:v>
                </c:pt>
                <c:pt idx="26">
                  <c:v>2.5</c:v>
                </c:pt>
                <c:pt idx="27">
                  <c:v>2.75</c:v>
                </c:pt>
                <c:pt idx="28">
                  <c:v>3</c:v>
                </c:pt>
                <c:pt idx="29">
                  <c:v>3.25</c:v>
                </c:pt>
                <c:pt idx="30">
                  <c:v>3.5</c:v>
                </c:pt>
                <c:pt idx="31">
                  <c:v>3.75</c:v>
                </c:pt>
                <c:pt idx="32">
                  <c:v>4</c:v>
                </c:pt>
              </c:numCache>
            </c:numRef>
          </c:xVal>
          <c:yVal>
            <c:numRef>
              <c:f>Sheet1!$C$1:$C$33</c:f>
              <c:numCache>
                <c:formatCode>General</c:formatCode>
                <c:ptCount val="33"/>
                <c:pt idx="0">
                  <c:v>1.3383022576488567E-4</c:v>
                </c:pt>
                <c:pt idx="1">
                  <c:v>3.5259568236744622E-4</c:v>
                </c:pt>
                <c:pt idx="2">
                  <c:v>8.7268269504576015E-4</c:v>
                </c:pt>
                <c:pt idx="3">
                  <c:v>2.0290480572997681E-3</c:v>
                </c:pt>
                <c:pt idx="4">
                  <c:v>4.4318484119380466E-3</c:v>
                </c:pt>
                <c:pt idx="5">
                  <c:v>9.0935625015910564E-3</c:v>
                </c:pt>
                <c:pt idx="6">
                  <c:v>1.7528300493568568E-2</c:v>
                </c:pt>
                <c:pt idx="7">
                  <c:v>3.1739651835667418E-2</c:v>
                </c:pt>
                <c:pt idx="8">
                  <c:v>5.3990966513188091E-2</c:v>
                </c:pt>
                <c:pt idx="9">
                  <c:v>8.627731882651149E-2</c:v>
                </c:pt>
                <c:pt idx="10">
                  <c:v>0.12951759566589174</c:v>
                </c:pt>
                <c:pt idx="11">
                  <c:v>0.18264908538902275</c:v>
                </c:pt>
                <c:pt idx="12">
                  <c:v>0.24197072451914334</c:v>
                </c:pt>
                <c:pt idx="13">
                  <c:v>0.30113743215480437</c:v>
                </c:pt>
                <c:pt idx="14">
                  <c:v>0.35206532676429947</c:v>
                </c:pt>
                <c:pt idx="15">
                  <c:v>0.38666811680285129</c:v>
                </c:pt>
                <c:pt idx="16">
                  <c:v>0.39894228040143281</c:v>
                </c:pt>
                <c:pt idx="17">
                  <c:v>0.38666811680285129</c:v>
                </c:pt>
                <c:pt idx="18">
                  <c:v>0.35206532676429947</c:v>
                </c:pt>
                <c:pt idx="19">
                  <c:v>0.30113743215480437</c:v>
                </c:pt>
                <c:pt idx="20">
                  <c:v>0.24197072451914334</c:v>
                </c:pt>
                <c:pt idx="21">
                  <c:v>0.18264908538902275</c:v>
                </c:pt>
                <c:pt idx="22">
                  <c:v>0.12951759566589174</c:v>
                </c:pt>
                <c:pt idx="23">
                  <c:v>8.627731882651149E-2</c:v>
                </c:pt>
                <c:pt idx="24">
                  <c:v>5.3990966513188091E-2</c:v>
                </c:pt>
                <c:pt idx="25">
                  <c:v>3.1739651835667418E-2</c:v>
                </c:pt>
                <c:pt idx="26">
                  <c:v>1.7528300493568568E-2</c:v>
                </c:pt>
                <c:pt idx="27">
                  <c:v>9.0935625015910564E-3</c:v>
                </c:pt>
                <c:pt idx="28">
                  <c:v>4.4318484119380466E-3</c:v>
                </c:pt>
                <c:pt idx="29">
                  <c:v>2.0290480572997681E-3</c:v>
                </c:pt>
                <c:pt idx="30">
                  <c:v>8.7268269504576015E-4</c:v>
                </c:pt>
                <c:pt idx="31">
                  <c:v>3.5259568236744622E-4</c:v>
                </c:pt>
                <c:pt idx="32">
                  <c:v>1.3383022576488567E-4</c:v>
                </c:pt>
              </c:numCache>
            </c:numRef>
          </c:yVal>
          <c:smooth val="1"/>
        </c:ser>
        <c:dLbls>
          <c:showLegendKey val="0"/>
          <c:showVal val="0"/>
          <c:showCatName val="0"/>
          <c:showSerName val="0"/>
          <c:showPercent val="0"/>
          <c:showBubbleSize val="0"/>
        </c:dLbls>
        <c:axId val="89876384"/>
        <c:axId val="171764064"/>
      </c:scatterChart>
      <c:valAx>
        <c:axId val="89876384"/>
        <c:scaling>
          <c:orientation val="minMax"/>
        </c:scaling>
        <c:delete val="0"/>
        <c:axPos val="b"/>
        <c:numFmt formatCode="0.00"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1764064"/>
        <c:crosses val="autoZero"/>
        <c:crossBetween val="midCat"/>
      </c:valAx>
      <c:valAx>
        <c:axId val="171764064"/>
        <c:scaling>
          <c:orientation val="minMax"/>
        </c:scaling>
        <c:delete val="0"/>
        <c:axPos val="l"/>
        <c:majorGridlines>
          <c:spPr>
            <a:ln w="9525" cap="rnd" cmpd="sng" algn="ctr">
              <a:solidFill>
                <a:schemeClr val="tx1">
                  <a:tint val="75000"/>
                </a:schemeClr>
              </a:solidFill>
              <a:prstDash val="solid"/>
              <a:round/>
            </a:ln>
            <a:effectLst/>
          </c:spPr>
        </c:majorGridlines>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87638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390638-0CB8-433C-A53C-ED0A43EF8044}" type="datetimeFigureOut">
              <a:rPr lang="en-US" smtClean="0"/>
              <a:t>1/28/2016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CE566-9747-4EDD-914D-0D023D35E113}" type="slidenum">
              <a:rPr lang="en-US" smtClean="0"/>
              <a:t>‹#›</a:t>
            </a:fld>
            <a:endParaRPr lang="en-US"/>
          </a:p>
        </p:txBody>
      </p:sp>
    </p:spTree>
    <p:extLst>
      <p:ext uri="{BB962C8B-B14F-4D97-AF65-F5344CB8AC3E}">
        <p14:creationId xmlns:p14="http://schemas.microsoft.com/office/powerpoint/2010/main" val="100222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573693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yu.az1.qualtrics.com/SE/?SID=SV_20kDZDLplJgKTb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7898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will come back to the thousands of hours</a:t>
            </a:r>
            <a:r>
              <a:rPr lang="en-US" baseline="0" dirty="0" smtClean="0"/>
              <a:t> idea in a moment…</a:t>
            </a:r>
            <a:endParaRPr lang="en-US" dirty="0"/>
          </a:p>
        </p:txBody>
      </p:sp>
    </p:spTree>
    <p:extLst>
      <p:ext uri="{BB962C8B-B14F-4D97-AF65-F5344CB8AC3E}">
        <p14:creationId xmlns:p14="http://schemas.microsoft.com/office/powerpoint/2010/main" val="334816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xfrm>
            <a:off x="3884613" y="8685213"/>
            <a:ext cx="2971800" cy="457200"/>
          </a:xfrm>
          <a:prstGeom prst="rect">
            <a:avLst/>
          </a:prstGeom>
          <a:noFill/>
        </p:spPr>
        <p:txBody>
          <a:bodyPr/>
          <a:lstStyle>
            <a:lvl1pPr>
              <a:defRPr>
                <a:solidFill>
                  <a:schemeClr val="tx1"/>
                </a:solidFill>
                <a:latin typeface="Arial" charset="0"/>
              </a:defRPr>
            </a:lvl1pPr>
            <a:lvl2pPr marL="804763" indent="-309524">
              <a:defRPr>
                <a:solidFill>
                  <a:schemeClr val="tx1"/>
                </a:solidFill>
                <a:latin typeface="Arial" charset="0"/>
              </a:defRPr>
            </a:lvl2pPr>
            <a:lvl3pPr marL="1238098" indent="-247620">
              <a:defRPr>
                <a:solidFill>
                  <a:schemeClr val="tx1"/>
                </a:solidFill>
                <a:latin typeface="Arial" charset="0"/>
              </a:defRPr>
            </a:lvl3pPr>
            <a:lvl4pPr marL="1733337" indent="-247620">
              <a:defRPr>
                <a:solidFill>
                  <a:schemeClr val="tx1"/>
                </a:solidFill>
                <a:latin typeface="Arial" charset="0"/>
              </a:defRPr>
            </a:lvl4pPr>
            <a:lvl5pPr marL="2228576" indent="-247620">
              <a:defRPr>
                <a:solidFill>
                  <a:schemeClr val="tx1"/>
                </a:solidFill>
                <a:latin typeface="Arial" charset="0"/>
              </a:defRPr>
            </a:lvl5pPr>
            <a:lvl6pPr marL="2723815" indent="-247620" algn="ctr" eaLnBrk="0" fontAlgn="base" hangingPunct="0">
              <a:spcBef>
                <a:spcPct val="0"/>
              </a:spcBef>
              <a:spcAft>
                <a:spcPct val="0"/>
              </a:spcAft>
              <a:defRPr>
                <a:solidFill>
                  <a:schemeClr val="tx1"/>
                </a:solidFill>
                <a:latin typeface="Arial" charset="0"/>
              </a:defRPr>
            </a:lvl6pPr>
            <a:lvl7pPr marL="3219054" indent="-247620" algn="ctr" eaLnBrk="0" fontAlgn="base" hangingPunct="0">
              <a:spcBef>
                <a:spcPct val="0"/>
              </a:spcBef>
              <a:spcAft>
                <a:spcPct val="0"/>
              </a:spcAft>
              <a:defRPr>
                <a:solidFill>
                  <a:schemeClr val="tx1"/>
                </a:solidFill>
                <a:latin typeface="Arial" charset="0"/>
              </a:defRPr>
            </a:lvl7pPr>
            <a:lvl8pPr marL="3714293" indent="-247620" algn="ctr" eaLnBrk="0" fontAlgn="base" hangingPunct="0">
              <a:spcBef>
                <a:spcPct val="0"/>
              </a:spcBef>
              <a:spcAft>
                <a:spcPct val="0"/>
              </a:spcAft>
              <a:defRPr>
                <a:solidFill>
                  <a:schemeClr val="tx1"/>
                </a:solidFill>
                <a:latin typeface="Arial" charset="0"/>
              </a:defRPr>
            </a:lvl8pPr>
            <a:lvl9pPr marL="4209532" indent="-247620" algn="ctr" eaLnBrk="0" fontAlgn="base" hangingPunct="0">
              <a:spcBef>
                <a:spcPct val="0"/>
              </a:spcBef>
              <a:spcAft>
                <a:spcPct val="0"/>
              </a:spcAft>
              <a:defRPr>
                <a:solidFill>
                  <a:schemeClr val="tx1"/>
                </a:solidFill>
                <a:latin typeface="Arial" charset="0"/>
              </a:defRPr>
            </a:lvl9pPr>
          </a:lstStyle>
          <a:p>
            <a:fld id="{87E20FFC-BF5C-4714-8918-C90E5ECD270E}" type="slidenum">
              <a:rPr lang="en-US">
                <a:latin typeface="Times New Roman" pitchFamily="18" charset="0"/>
              </a:rPr>
              <a:pPr/>
              <a:t>19</a:t>
            </a:fld>
            <a:endParaRPr lang="en-US">
              <a:latin typeface="Times New Roman" pitchFamily="18" charset="0"/>
            </a:endParaRPr>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p:spPr>
        <p:txBody>
          <a:bodyPr/>
          <a:lstStyle/>
          <a:p>
            <a:pPr eaLnBrk="1" hangingPunct="1"/>
            <a:r>
              <a:rPr lang="en-US" dirty="0" smtClean="0"/>
              <a:t>Young people leave the Missionary</a:t>
            </a:r>
            <a:r>
              <a:rPr lang="en-US" baseline="0" dirty="0" smtClean="0"/>
              <a:t> </a:t>
            </a:r>
            <a:r>
              <a:rPr lang="en-US" dirty="0" smtClean="0"/>
              <a:t>Training Center adjacent to the</a:t>
            </a:r>
            <a:r>
              <a:rPr lang="en-US" baseline="0" dirty="0" smtClean="0"/>
              <a:t> BYU campus after a couple of months of training. They might feel confident about their progress, but their first encounter with a six-year-old quickly deflates their ego: “I mean I am an adult, and that is just a kid, right?!?”</a:t>
            </a:r>
            <a:endParaRPr lang="en-US" dirty="0" smtClean="0"/>
          </a:p>
        </p:txBody>
      </p:sp>
    </p:spTree>
    <p:extLst>
      <p:ext uri="{BB962C8B-B14F-4D97-AF65-F5344CB8AC3E}">
        <p14:creationId xmlns:p14="http://schemas.microsoft.com/office/powerpoint/2010/main" val="218396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spcBef>
                <a:spcPts val="0"/>
              </a:spcBef>
              <a:buNone/>
            </a:pPr>
            <a:r>
              <a:rPr lang="en-US" dirty="0" smtClean="0"/>
              <a:t>(1)</a:t>
            </a:r>
            <a:r>
              <a:rPr lang="en-US" baseline="0" dirty="0" smtClean="0"/>
              <a:t> </a:t>
            </a:r>
            <a:r>
              <a:rPr lang="en-US" dirty="0" smtClean="0"/>
              <a:t>Meaningful: learner-initiated focus on specific elements for extra repetition or error </a:t>
            </a:r>
            <a:r>
              <a:rPr lang="en-US" sz="2400" dirty="0" smtClean="0"/>
              <a:t>correction</a:t>
            </a:r>
            <a:r>
              <a:rPr lang="en-US" dirty="0" smtClean="0"/>
              <a:t> can be just as valuable as long, uninterrupted presentations of video or text.</a:t>
            </a:r>
          </a:p>
          <a:p>
            <a:pPr lvl="0" rtl="0">
              <a:spcBef>
                <a:spcPts val="0"/>
              </a:spcBef>
              <a:buNone/>
            </a:pPr>
            <a:r>
              <a:rPr lang="en-US" dirty="0" smtClean="0"/>
              <a:t>(2)</a:t>
            </a:r>
            <a:r>
              <a:rPr lang="en-US" baseline="0" dirty="0" smtClean="0"/>
              <a:t> Repetition: </a:t>
            </a:r>
            <a:r>
              <a:rPr lang="en-US" dirty="0" smtClean="0"/>
              <a:t>Words, structures, sounds, and semantic categories should act as a motif, overlaying novel contexts and activities with intrinsic interest and engagement.</a:t>
            </a:r>
          </a:p>
          <a:p>
            <a:pPr lvl="0" rtl="0">
              <a:spcBef>
                <a:spcPts val="0"/>
              </a:spcBef>
              <a:buNone/>
            </a:pPr>
            <a:r>
              <a:rPr lang="en-US" dirty="0" smtClean="0"/>
              <a:t>(3)</a:t>
            </a:r>
            <a:r>
              <a:rPr lang="en-US" baseline="0" dirty="0" smtClean="0"/>
              <a:t> Pedagogically appropriate repetition will involve </a:t>
            </a:r>
            <a:r>
              <a:rPr lang="en-US" dirty="0" err="1" smtClean="0">
                <a:solidFill>
                  <a:srgbClr val="FF0000"/>
                </a:solidFill>
              </a:rPr>
              <a:t>Kinesthetics</a:t>
            </a:r>
            <a:r>
              <a:rPr lang="en-US" dirty="0" smtClean="0"/>
              <a:t>, cognition, and other productive processes that are self-monitored in the language learner. These comprise a form of input that is every bit as valuable as those that are externally-generated. Because these processes are internal, they are impossible to observe directly and thus difficult to analyze, but they are real nonetheless.</a:t>
            </a:r>
          </a:p>
          <a:p>
            <a:pPr lvl="0" rtl="0">
              <a:spcBef>
                <a:spcPts val="0"/>
              </a:spcBef>
              <a:buNone/>
            </a:pPr>
            <a:endParaRPr lang="en-US" dirty="0" smtClean="0"/>
          </a:p>
          <a:p>
            <a:endParaRPr lang="en-US" dirty="0"/>
          </a:p>
        </p:txBody>
      </p:sp>
    </p:spTree>
    <p:extLst>
      <p:ext uri="{BB962C8B-B14F-4D97-AF65-F5344CB8AC3E}">
        <p14:creationId xmlns:p14="http://schemas.microsoft.com/office/powerpoint/2010/main" val="288354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It is getting cooler all the time!</a:t>
            </a:r>
            <a:endParaRPr dirty="0"/>
          </a:p>
        </p:txBody>
      </p:sp>
    </p:spTree>
    <p:extLst>
      <p:ext uri="{BB962C8B-B14F-4D97-AF65-F5344CB8AC3E}">
        <p14:creationId xmlns:p14="http://schemas.microsoft.com/office/powerpoint/2010/main" val="130421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594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3649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086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967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585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117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9549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385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3884613" y="8685213"/>
            <a:ext cx="2971800" cy="457200"/>
          </a:xfrm>
          <a:prstGeom prst="rect">
            <a:avLst/>
          </a:prstGeo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F994A4E8-DFF7-4253-9F4C-EE3B0BCFD83B}" type="slidenum">
              <a:rPr lang="en-US" altLang="en-US"/>
              <a:pPr/>
              <a:t>33</a:t>
            </a:fld>
            <a:endParaRPr lang="en-US" altLang="en-US"/>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43530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290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8329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31280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72128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1989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752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5396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93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6949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205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225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smtClean="0">
                <a:solidFill>
                  <a:schemeClr val="tx1"/>
                </a:solidFill>
                <a:effectLst/>
                <a:latin typeface="+mn-lt"/>
                <a:ea typeface="+mn-ea"/>
                <a:cs typeface="+mn-cs"/>
                <a:hlinkClick r:id="rId3"/>
              </a:rPr>
              <a:t>https://byu.az1.qualtrics.com/SE/?SID=SV_20kDZDLplJgKTbL</a:t>
            </a:r>
            <a:endParaRPr lang="en-US" dirty="0"/>
          </a:p>
        </p:txBody>
      </p:sp>
    </p:spTree>
    <p:extLst>
      <p:ext uri="{BB962C8B-B14F-4D97-AF65-F5344CB8AC3E}">
        <p14:creationId xmlns:p14="http://schemas.microsoft.com/office/powerpoint/2010/main" val="381842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7344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1C3D96-24B6-441A-B618-77FFEC57EA18}" type="slidenum">
              <a:rPr lang="en-US" altLang="en-US"/>
              <a:pPr>
                <a:spcBef>
                  <a:spcPct val="0"/>
                </a:spcBef>
              </a:pPr>
              <a:t>16</a:t>
            </a:fld>
            <a:endParaRPr lang="en-US"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4839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04917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0692" y="1066907"/>
            <a:ext cx="2780508" cy="753055"/>
          </a:xfrm>
          <a:prstGeom prst="rect">
            <a:avLst/>
          </a:prstGeom>
        </p:spPr>
      </p:pic>
    </p:spTree>
    <p:extLst>
      <p:ext uri="{BB962C8B-B14F-4D97-AF65-F5344CB8AC3E}">
        <p14:creationId xmlns:p14="http://schemas.microsoft.com/office/powerpoint/2010/main" val="4229285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543975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870126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887749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1233550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235000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0078550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
        <p:nvSpPr>
          <p:cNvPr id="8" name="Title 1"/>
          <p:cNvSpPr>
            <a:spLocks noGrp="1"/>
          </p:cNvSpPr>
          <p:nvPr>
            <p:ph type="title"/>
          </p:nvPr>
        </p:nvSpPr>
        <p:spPr>
          <a:xfrm>
            <a:off x="514351" y="457201"/>
            <a:ext cx="7598569" cy="10922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471207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08750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87900" y="458025"/>
            <a:ext cx="8368200" cy="6860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2" name="Shape 22"/>
          <p:cNvSpPr txBox="1">
            <a:spLocks noGrp="1"/>
          </p:cNvSpPr>
          <p:nvPr>
            <p:ph type="body" idx="1"/>
          </p:nvPr>
        </p:nvSpPr>
        <p:spPr>
          <a:xfrm>
            <a:off x="387900" y="1489824"/>
            <a:ext cx="8368200" cy="3078899"/>
          </a:xfrm>
          <a:prstGeom prst="rect">
            <a:avLst/>
          </a:prstGeom>
        </p:spPr>
        <p:txBody>
          <a:bodyPr lIns="91425" tIns="91425" rIns="91425" bIns="91425" anchor="t" anchorCtr="0">
            <a:normAutofit/>
          </a:bodyPr>
          <a:lstStyle>
            <a:lvl1pPr rtl="0">
              <a:spcBef>
                <a:spcPts val="0"/>
              </a:spcBef>
              <a:defRPr sz="1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843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4"/>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lvl1pPr>
              <a:defRPr b="1">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ctr">
            <a:normAutofit/>
          </a:bodyPr>
          <a:lstStyle>
            <a:lvl1pPr>
              <a:defRPr sz="2000"/>
            </a:lvl1pPr>
            <a:lvl2pPr>
              <a:defRPr sz="1600"/>
            </a:lvl2pPr>
            <a:lvl3pPr>
              <a:defRPr sz="14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5296" y="4400551"/>
            <a:ext cx="1973370" cy="534455"/>
          </a:xfrm>
          <a:prstGeom prst="rect">
            <a:avLst/>
          </a:prstGeom>
        </p:spPr>
      </p:pic>
    </p:spTree>
    <p:extLst>
      <p:ext uri="{BB962C8B-B14F-4D97-AF65-F5344CB8AC3E}">
        <p14:creationId xmlns:p14="http://schemas.microsoft.com/office/powerpoint/2010/main" val="18090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0220841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8314707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38153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5296" y="4400551"/>
            <a:ext cx="1973370" cy="534455"/>
          </a:xfrm>
          <a:prstGeom prst="rect">
            <a:avLst/>
          </a:prstGeom>
        </p:spPr>
      </p:pic>
    </p:spTree>
    <p:extLst>
      <p:ext uri="{BB962C8B-B14F-4D97-AF65-F5344CB8AC3E}">
        <p14:creationId xmlns:p14="http://schemas.microsoft.com/office/powerpoint/2010/main" val="114494092"/>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rt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68123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4237120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5509272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1/28/2016</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lvl="0" algn="r" rtl="0">
              <a:spcBef>
                <a:spcPts val="0"/>
              </a:spcBef>
              <a:buNone/>
            </a:pPr>
            <a:fld id="{00000000-1234-1234-1234-123412341234}" type="slidenum">
              <a:rPr lang="en" sz="1000" smtClean="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5249405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ayamel.byu.edu/content/1744" TargetMode="External"/><Relationship Id="rId5" Type="http://schemas.openxmlformats.org/officeDocument/2006/relationships/hyperlink" Target="https://ayamel.byu.edu/content/2107" TargetMode="External"/><Relationship Id="rId4" Type="http://schemas.openxmlformats.org/officeDocument/2006/relationships/hyperlink" Target="https://ayamel.byu.edu/content/1019"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Shape 60"/>
          <p:cNvSpPr txBox="1">
            <a:spLocks noGrp="1"/>
          </p:cNvSpPr>
          <p:nvPr>
            <p:ph type="subTitle" idx="1"/>
          </p:nvPr>
        </p:nvSpPr>
        <p:spPr>
          <a:xfrm>
            <a:off x="3666415" y="3482561"/>
            <a:ext cx="4298625" cy="853804"/>
          </a:xfrm>
          <a:prstGeom prst="rect">
            <a:avLst/>
          </a:prstGeom>
        </p:spPr>
        <p:txBody>
          <a:bodyPr lIns="91425" tIns="91425" rIns="91425" bIns="91425" anchor="t" anchorCtr="0">
            <a:noAutofit/>
          </a:bodyPr>
          <a:lstStyle/>
          <a:p>
            <a:pPr algn="ctr" rtl="0">
              <a:spcBef>
                <a:spcPts val="0"/>
              </a:spcBef>
              <a:buNone/>
            </a:pPr>
            <a:r>
              <a:rPr lang="en" sz="2000" cap="none" dirty="0" smtClean="0"/>
              <a:t>Michael Bush</a:t>
            </a:r>
          </a:p>
          <a:p>
            <a:pPr algn="ctr">
              <a:spcBef>
                <a:spcPts val="0"/>
              </a:spcBef>
              <a:buNone/>
            </a:pPr>
            <a:r>
              <a:rPr lang="en" sz="1600" cap="none" dirty="0" smtClean="0"/>
              <a:t>Brigham Young University</a:t>
            </a:r>
            <a:endParaRPr lang="en" sz="1600" cap="none" dirty="0"/>
          </a:p>
        </p:txBody>
      </p:sp>
      <p:sp>
        <p:nvSpPr>
          <p:cNvPr id="4" name="Shape 59"/>
          <p:cNvSpPr txBox="1">
            <a:spLocks/>
          </p:cNvSpPr>
          <p:nvPr/>
        </p:nvSpPr>
        <p:spPr>
          <a:xfrm>
            <a:off x="2628900" y="2023110"/>
            <a:ext cx="6376449" cy="1184324"/>
          </a:xfrm>
          <a:prstGeom prst="rect">
            <a:avLst/>
          </a:prstGeom>
          <a:effectLst/>
        </p:spPr>
        <p:txBody>
          <a:bodyPr vert="horz" lIns="91425" tIns="91425" rIns="91425" bIns="91425" rtlCol="0" anchor="b" anchorCtr="0">
            <a:noAutofit/>
          </a:bodyPr>
          <a:lstStyle>
            <a:lvl1pPr algn="r" defTabSz="3429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endParaRPr lang="en-US" sz="3200" cap="none" dirty="0" smtClean="0">
              <a:solidFill>
                <a:srgbClr val="FFFF00"/>
              </a:solidFill>
              <a:latin typeface="Angsana New" panose="02020603050405020304" pitchFamily="18" charset="-34"/>
              <a:cs typeface="Angsana New" panose="02020603050405020304" pitchFamily="18" charset="-34"/>
            </a:endParaRPr>
          </a:p>
          <a:p>
            <a:pPr algn="ctr">
              <a:spcBef>
                <a:spcPts val="0"/>
              </a:spcBef>
            </a:pPr>
            <a:r>
              <a:rPr lang="en-US" sz="3200" cap="none" dirty="0">
                <a:solidFill>
                  <a:srgbClr val="FFFF00"/>
                </a:solidFill>
                <a:latin typeface="Angsana New" panose="02020603050405020304" pitchFamily="18" charset="-34"/>
                <a:cs typeface="Angsana New" panose="02020603050405020304" pitchFamily="18" charset="-34"/>
              </a:rPr>
              <a:t>Using </a:t>
            </a:r>
            <a:r>
              <a:rPr lang="en-US" sz="3200" cap="none" dirty="0" smtClean="0">
                <a:solidFill>
                  <a:srgbClr val="FFFF00"/>
                </a:solidFill>
                <a:latin typeface="Angsana New" panose="02020603050405020304" pitchFamily="18" charset="-34"/>
                <a:cs typeface="Angsana New" panose="02020603050405020304" pitchFamily="18" charset="-34"/>
              </a:rPr>
              <a:t>interactive video </a:t>
            </a:r>
            <a:r>
              <a:rPr lang="en-US" sz="3200" cap="none" dirty="0">
                <a:solidFill>
                  <a:srgbClr val="FFFF00"/>
                </a:solidFill>
                <a:latin typeface="Angsana New" panose="02020603050405020304" pitchFamily="18" charset="-34"/>
                <a:cs typeface="Angsana New" panose="02020603050405020304" pitchFamily="18" charset="-34"/>
              </a:rPr>
              <a:t>to </a:t>
            </a:r>
            <a:r>
              <a:rPr lang="en-US" sz="3200" cap="none" dirty="0" smtClean="0">
                <a:solidFill>
                  <a:srgbClr val="FFFF00"/>
                </a:solidFill>
                <a:latin typeface="Angsana New" panose="02020603050405020304" pitchFamily="18" charset="-34"/>
                <a:cs typeface="Angsana New" panose="02020603050405020304" pitchFamily="18" charset="-34"/>
              </a:rPr>
              <a:t>flip </a:t>
            </a:r>
            <a:r>
              <a:rPr lang="en-US" sz="3200" cap="none" dirty="0">
                <a:solidFill>
                  <a:srgbClr val="FFFF00"/>
                </a:solidFill>
                <a:latin typeface="Angsana New" panose="02020603050405020304" pitchFamily="18" charset="-34"/>
                <a:cs typeface="Angsana New" panose="02020603050405020304" pitchFamily="18" charset="-34"/>
              </a:rPr>
              <a:t>the </a:t>
            </a:r>
            <a:r>
              <a:rPr lang="en-US" sz="3200" cap="none" dirty="0" smtClean="0">
                <a:solidFill>
                  <a:srgbClr val="FFFF00"/>
                </a:solidFill>
                <a:latin typeface="Angsana New" panose="02020603050405020304" pitchFamily="18" charset="-34"/>
                <a:cs typeface="Angsana New" panose="02020603050405020304" pitchFamily="18" charset="-34"/>
              </a:rPr>
              <a:t>classroom:</a:t>
            </a:r>
          </a:p>
          <a:p>
            <a:pPr algn="ctr">
              <a:spcBef>
                <a:spcPts val="0"/>
              </a:spcBef>
            </a:pPr>
            <a:r>
              <a:rPr lang="en-US" sz="3200" cap="none" dirty="0" smtClean="0">
                <a:solidFill>
                  <a:srgbClr val="FFFF00"/>
                </a:solidFill>
                <a:latin typeface="Angsana New" panose="02020603050405020304" pitchFamily="18" charset="-34"/>
                <a:cs typeface="Angsana New" panose="02020603050405020304" pitchFamily="18" charset="-34"/>
              </a:rPr>
              <a:t>Improving </a:t>
            </a:r>
            <a:r>
              <a:rPr lang="en-US" sz="3200" cap="none" dirty="0">
                <a:solidFill>
                  <a:srgbClr val="FFFF00"/>
                </a:solidFill>
                <a:latin typeface="Angsana New" panose="02020603050405020304" pitchFamily="18" charset="-34"/>
                <a:cs typeface="Angsana New" panose="02020603050405020304" pitchFamily="18" charset="-34"/>
              </a:rPr>
              <a:t>the </a:t>
            </a:r>
            <a:r>
              <a:rPr lang="en-US" sz="3200" cap="none" dirty="0" smtClean="0">
                <a:solidFill>
                  <a:srgbClr val="FFFF00"/>
                </a:solidFill>
                <a:latin typeface="Angsana New" panose="02020603050405020304" pitchFamily="18" charset="-34"/>
                <a:cs typeface="Angsana New" panose="02020603050405020304" pitchFamily="18" charset="-34"/>
              </a:rPr>
              <a:t>efficiency </a:t>
            </a:r>
            <a:r>
              <a:rPr lang="en-US" sz="3200" cap="none" dirty="0">
                <a:solidFill>
                  <a:srgbClr val="FFFF00"/>
                </a:solidFill>
                <a:latin typeface="Angsana New" panose="02020603050405020304" pitchFamily="18" charset="-34"/>
                <a:cs typeface="Angsana New" panose="02020603050405020304" pitchFamily="18" charset="-34"/>
              </a:rPr>
              <a:t>of </a:t>
            </a:r>
            <a:r>
              <a:rPr lang="en-US" sz="3200" cap="none" dirty="0" smtClean="0">
                <a:solidFill>
                  <a:srgbClr val="FFFF00"/>
                </a:solidFill>
                <a:latin typeface="Angsana New" panose="02020603050405020304" pitchFamily="18" charset="-34"/>
                <a:cs typeface="Angsana New" panose="02020603050405020304" pitchFamily="18" charset="-34"/>
              </a:rPr>
              <a:t>teacher </a:t>
            </a:r>
            <a:r>
              <a:rPr lang="en-US" sz="3200" cap="none" dirty="0">
                <a:solidFill>
                  <a:srgbClr val="FFFF00"/>
                </a:solidFill>
                <a:latin typeface="Angsana New" panose="02020603050405020304" pitchFamily="18" charset="-34"/>
                <a:cs typeface="Angsana New" panose="02020603050405020304" pitchFamily="18" charset="-34"/>
              </a:rPr>
              <a:t>and </a:t>
            </a:r>
            <a:r>
              <a:rPr lang="en-US" sz="3200" cap="none" dirty="0" smtClean="0">
                <a:solidFill>
                  <a:srgbClr val="FFFF00"/>
                </a:solidFill>
                <a:latin typeface="Angsana New" panose="02020603050405020304" pitchFamily="18" charset="-34"/>
                <a:cs typeface="Angsana New" panose="02020603050405020304" pitchFamily="18" charset="-34"/>
              </a:rPr>
              <a:t>student time…</a:t>
            </a:r>
            <a:endParaRPr lang="en" sz="3200" cap="none" dirty="0">
              <a:solidFill>
                <a:srgbClr val="FFFF00"/>
              </a:solidFill>
              <a:latin typeface="Angsana New" panose="02020603050405020304" pitchFamily="18" charset="-34"/>
              <a:cs typeface="Angsana New" panose="02020603050405020304" pitchFamily="18" charset="-34"/>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Ayamel</a:t>
            </a:r>
            <a:endParaRPr lang="en-US" dirty="0"/>
          </a:p>
        </p:txBody>
      </p:sp>
      <p:sp>
        <p:nvSpPr>
          <p:cNvPr id="3" name="Content Placeholder 2"/>
          <p:cNvSpPr>
            <a:spLocks noGrp="1"/>
          </p:cNvSpPr>
          <p:nvPr>
            <p:ph idx="1"/>
          </p:nvPr>
        </p:nvSpPr>
        <p:spPr/>
        <p:txBody>
          <a:bodyPr/>
          <a:lstStyle/>
          <a:p>
            <a:r>
              <a:rPr lang="en-US" smtClean="0"/>
              <a:t>Provides a truly multimedia experience </a:t>
            </a:r>
            <a:br>
              <a:rPr lang="en-US" smtClean="0"/>
            </a:br>
            <a:r>
              <a:rPr lang="en-US" smtClean="0"/>
              <a:t>for target language content and annotations</a:t>
            </a:r>
          </a:p>
          <a:p>
            <a:pPr lvl="1"/>
            <a:r>
              <a:rPr lang="en-US" smtClean="0"/>
              <a:t>Video</a:t>
            </a:r>
          </a:p>
          <a:p>
            <a:pPr lvl="1"/>
            <a:r>
              <a:rPr lang="en-US" smtClean="0"/>
              <a:t>Audio</a:t>
            </a:r>
          </a:p>
          <a:p>
            <a:pPr lvl="1"/>
            <a:r>
              <a:rPr lang="en-US" smtClean="0"/>
              <a:t>Graphics, and </a:t>
            </a:r>
          </a:p>
          <a:p>
            <a:pPr lvl="1"/>
            <a:r>
              <a:rPr lang="en-US" smtClean="0"/>
              <a:t>Text</a:t>
            </a:r>
            <a:endParaRPr lang="en-US" dirty="0" smtClean="0"/>
          </a:p>
        </p:txBody>
      </p:sp>
    </p:spTree>
    <p:extLst>
      <p:ext uri="{BB962C8B-B14F-4D97-AF65-F5344CB8AC3E}">
        <p14:creationId xmlns:p14="http://schemas.microsoft.com/office/powerpoint/2010/main" val="8636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Ayamel</a:t>
            </a:r>
            <a:endParaRPr lang="en-US" dirty="0"/>
          </a:p>
        </p:txBody>
      </p:sp>
      <p:sp>
        <p:nvSpPr>
          <p:cNvPr id="3" name="Content Placeholder 2"/>
          <p:cNvSpPr>
            <a:spLocks noGrp="1"/>
          </p:cNvSpPr>
          <p:nvPr>
            <p:ph idx="1"/>
          </p:nvPr>
        </p:nvSpPr>
        <p:spPr/>
        <p:txBody>
          <a:bodyPr/>
          <a:lstStyle/>
          <a:p>
            <a:r>
              <a:rPr lang="en-US" dirty="0" smtClean="0"/>
              <a:t>Connects to Learning Management Systems via LTI</a:t>
            </a:r>
          </a:p>
          <a:p>
            <a:pPr lvl="1"/>
            <a:r>
              <a:rPr lang="en-US" dirty="0" smtClean="0"/>
              <a:t>Canvas from Instructure</a:t>
            </a:r>
          </a:p>
          <a:p>
            <a:pPr lvl="1"/>
            <a:r>
              <a:rPr lang="en-US" dirty="0" smtClean="0"/>
              <a:t>BrainHoney from Agilix</a:t>
            </a:r>
          </a:p>
          <a:p>
            <a:pPr lvl="1"/>
            <a:r>
              <a:rPr lang="en-US" dirty="0" smtClean="0"/>
              <a:t>Moodle</a:t>
            </a:r>
          </a:p>
          <a:p>
            <a:pPr lvl="1"/>
            <a:r>
              <a:rPr lang="en-US" dirty="0" smtClean="0"/>
              <a:t>BYU Learning Suite</a:t>
            </a:r>
          </a:p>
          <a:p>
            <a:r>
              <a:rPr lang="en-US" dirty="0" smtClean="0"/>
              <a:t>Connects to other tools such as Quizlet.com</a:t>
            </a:r>
            <a:endParaRPr lang="en-US" dirty="0"/>
          </a:p>
        </p:txBody>
      </p:sp>
    </p:spTree>
    <p:extLst>
      <p:ext uri="{BB962C8B-B14F-4D97-AF65-F5344CB8AC3E}">
        <p14:creationId xmlns:p14="http://schemas.microsoft.com/office/powerpoint/2010/main" val="52565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nefits of Learning Tools Interoper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539" y="544605"/>
            <a:ext cx="5572872" cy="417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4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9259" y="0"/>
            <a:ext cx="8016074" cy="5143500"/>
          </a:xfrm>
          <a:prstGeom prst="rect">
            <a:avLst/>
          </a:prstGeom>
        </p:spPr>
      </p:pic>
    </p:spTree>
    <p:extLst>
      <p:ext uri="{BB962C8B-B14F-4D97-AF65-F5344CB8AC3E}">
        <p14:creationId xmlns:p14="http://schemas.microsoft.com/office/powerpoint/2010/main" val="139022317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Ayamel</a:t>
            </a:r>
            <a:endParaRPr lang="en-US" dirty="0"/>
          </a:p>
        </p:txBody>
      </p:sp>
      <p:sp>
        <p:nvSpPr>
          <p:cNvPr id="3" name="Content Placeholder 2"/>
          <p:cNvSpPr>
            <a:spLocks noGrp="1"/>
          </p:cNvSpPr>
          <p:nvPr>
            <p:ph idx="1"/>
          </p:nvPr>
        </p:nvSpPr>
        <p:spPr/>
        <p:txBody>
          <a:bodyPr/>
          <a:lstStyle/>
          <a:p>
            <a:r>
              <a:rPr lang="en-US" dirty="0" smtClean="0"/>
              <a:t>Streams video from numerous sources</a:t>
            </a:r>
          </a:p>
          <a:p>
            <a:pPr lvl="1"/>
            <a:r>
              <a:rPr lang="en-US" dirty="0" smtClean="0"/>
              <a:t>Standard Web servers</a:t>
            </a:r>
          </a:p>
          <a:p>
            <a:pPr lvl="1"/>
            <a:r>
              <a:rPr lang="en-US" dirty="0" smtClean="0"/>
              <a:t>YouTube</a:t>
            </a:r>
          </a:p>
          <a:p>
            <a:pPr lvl="1"/>
            <a:r>
              <a:rPr lang="en-US" dirty="0" smtClean="0"/>
              <a:t>Brightcove</a:t>
            </a:r>
          </a:p>
          <a:p>
            <a:pPr lvl="1"/>
            <a:r>
              <a:rPr lang="en-US" dirty="0" err="1"/>
              <a:t>Ooyala</a:t>
            </a:r>
            <a:endParaRPr lang="en-US" dirty="0"/>
          </a:p>
          <a:p>
            <a:pPr lvl="1"/>
            <a:r>
              <a:rPr lang="en-US" dirty="0" smtClean="0"/>
              <a:t>Vimeo</a:t>
            </a:r>
          </a:p>
          <a:p>
            <a:pPr lvl="1"/>
            <a:r>
              <a:rPr lang="en-US" dirty="0" err="1" smtClean="0"/>
              <a:t>Wowza</a:t>
            </a:r>
            <a:r>
              <a:rPr lang="en-US" dirty="0" smtClean="0"/>
              <a:t> (recently added with Scola.org for Utah Dual Language Immersion)</a:t>
            </a:r>
          </a:p>
        </p:txBody>
      </p:sp>
    </p:spTree>
    <p:extLst>
      <p:ext uri="{BB962C8B-B14F-4D97-AF65-F5344CB8AC3E}">
        <p14:creationId xmlns:p14="http://schemas.microsoft.com/office/powerpoint/2010/main" val="1367106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General Assumptions</a:t>
            </a:r>
            <a:br>
              <a:rPr lang="en-US" dirty="0" smtClean="0"/>
            </a:br>
            <a:r>
              <a:rPr lang="en-US" dirty="0" smtClean="0"/>
              <a:t>About Learning</a:t>
            </a:r>
            <a:endParaRPr lang="en-US" dirty="0"/>
          </a:p>
        </p:txBody>
      </p:sp>
      <p:sp>
        <p:nvSpPr>
          <p:cNvPr id="3" name="Content Placeholder 2"/>
          <p:cNvSpPr>
            <a:spLocks noGrp="1"/>
          </p:cNvSpPr>
          <p:nvPr>
            <p:ph idx="1"/>
          </p:nvPr>
        </p:nvSpPr>
        <p:spPr/>
        <p:txBody>
          <a:bodyPr/>
          <a:lstStyle/>
          <a:p>
            <a:r>
              <a:rPr lang="en-US" dirty="0" smtClean="0"/>
              <a:t>Technology can play a role.</a:t>
            </a:r>
          </a:p>
          <a:p>
            <a:r>
              <a:rPr lang="en-US" dirty="0" smtClean="0"/>
              <a:t>New learning must be related to the old (i.e. what is known): Meaningful learning over rote</a:t>
            </a:r>
          </a:p>
          <a:p>
            <a:r>
              <a:rPr lang="en-US" dirty="0" smtClean="0"/>
              <a:t>Learner centricity is an important concept.</a:t>
            </a:r>
          </a:p>
          <a:p>
            <a:r>
              <a:rPr lang="en-US" dirty="0" smtClean="0"/>
              <a:t>The most important learning variable is time on task.</a:t>
            </a:r>
            <a:endParaRPr lang="en-US" dirty="0"/>
          </a:p>
        </p:txBody>
      </p:sp>
    </p:spTree>
    <p:extLst>
      <p:ext uri="{BB962C8B-B14F-4D97-AF65-F5344CB8AC3E}">
        <p14:creationId xmlns:p14="http://schemas.microsoft.com/office/powerpoint/2010/main" val="356222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Vision of Learner Centricity</a:t>
            </a:r>
          </a:p>
        </p:txBody>
      </p:sp>
      <p:sp>
        <p:nvSpPr>
          <p:cNvPr id="20483" name="Rectangle 3"/>
          <p:cNvSpPr>
            <a:spLocks noGrp="1" noChangeArrowheads="1"/>
          </p:cNvSpPr>
          <p:nvPr>
            <p:ph type="body" idx="1"/>
          </p:nvPr>
        </p:nvSpPr>
        <p:spPr>
          <a:xfrm>
            <a:off x="514351" y="1129666"/>
            <a:ext cx="7598569" cy="839469"/>
          </a:xfrm>
        </p:spPr>
        <p:txBody>
          <a:bodyPr/>
          <a:lstStyle/>
          <a:p>
            <a:pPr eaLnBrk="1" hangingPunct="1"/>
            <a:r>
              <a:rPr lang="en-US" altLang="en-US" dirty="0" smtClean="0"/>
              <a:t>Bloom’s 2-Sigma Difference (1984)</a:t>
            </a:r>
          </a:p>
        </p:txBody>
      </p:sp>
      <p:graphicFrame>
        <p:nvGraphicFramePr>
          <p:cNvPr id="7" name="Chart 6"/>
          <p:cNvGraphicFramePr/>
          <p:nvPr>
            <p:extLst>
              <p:ext uri="{D42A27DB-BD31-4B8C-83A1-F6EECF244321}">
                <p14:modId xmlns:p14="http://schemas.microsoft.com/office/powerpoint/2010/main" val="1943170961"/>
              </p:ext>
            </p:extLst>
          </p:nvPr>
        </p:nvGraphicFramePr>
        <p:xfrm>
          <a:off x="342901" y="1969135"/>
          <a:ext cx="7978140"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129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Stories (narrative) can play a big role</a:t>
            </a:r>
            <a:endParaRPr lang="en" dirty="0"/>
          </a:p>
        </p:txBody>
      </p:sp>
      <p:sp>
        <p:nvSpPr>
          <p:cNvPr id="72" name="Shape 72"/>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dirty="0" smtClean="0"/>
              <a:t>We love to tell stories, and we love to have others tell us stories!</a:t>
            </a:r>
          </a:p>
          <a:p>
            <a:pPr marL="457200" lvl="0" indent="-228600" rtl="0">
              <a:spcBef>
                <a:spcPts val="0"/>
              </a:spcBef>
            </a:pPr>
            <a:r>
              <a:rPr lang="en" dirty="0" smtClean="0"/>
              <a:t>Thousands of years of experience (from the campfire to movies and television) demonstrate that stories are important to human existence.</a:t>
            </a:r>
          </a:p>
          <a:p>
            <a:pPr marL="457200" lvl="0" indent="-228600" rtl="0">
              <a:spcBef>
                <a:spcPts val="0"/>
              </a:spcBef>
            </a:pPr>
            <a:r>
              <a:rPr lang="en" dirty="0" smtClean="0"/>
              <a:t>They are also important to how our minds work:</a:t>
            </a:r>
          </a:p>
          <a:p>
            <a:pPr marL="914400" lvl="1" indent="-228600" rtl="0">
              <a:spcBef>
                <a:spcPts val="0"/>
              </a:spcBef>
            </a:pPr>
            <a:r>
              <a:rPr lang="en" dirty="0" smtClean="0"/>
              <a:t>We understand the world around us in terms of stories we have already understood!</a:t>
            </a:r>
          </a:p>
          <a:p>
            <a:pPr rtl="0">
              <a:spcBef>
                <a:spcPts val="0"/>
              </a:spcBef>
              <a:buNone/>
            </a:pPr>
            <a:endParaRPr dirty="0" smtClean="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Ayamel important?</a:t>
            </a:r>
            <a:endParaRPr lang="en-US" dirty="0"/>
          </a:p>
        </p:txBody>
      </p:sp>
      <p:sp>
        <p:nvSpPr>
          <p:cNvPr id="3" name="Content Placeholder 2"/>
          <p:cNvSpPr>
            <a:spLocks noGrp="1"/>
          </p:cNvSpPr>
          <p:nvPr>
            <p:ph idx="1"/>
          </p:nvPr>
        </p:nvSpPr>
        <p:spPr/>
        <p:txBody>
          <a:bodyPr/>
          <a:lstStyle/>
          <a:p>
            <a:r>
              <a:rPr lang="en-US" dirty="0" smtClean="0"/>
              <a:t>Game changer?</a:t>
            </a:r>
          </a:p>
          <a:p>
            <a:r>
              <a:rPr lang="en-US" dirty="0" smtClean="0"/>
              <a:t>Pendulums </a:t>
            </a:r>
            <a:r>
              <a:rPr lang="en-US" dirty="0"/>
              <a:t>will swing and band wagons will roll, but no silver bullet has ever been or ever will be a reality. Acquiring a language is hard work that takes literally thousands of hours. </a:t>
            </a:r>
          </a:p>
        </p:txBody>
      </p:sp>
    </p:spTree>
    <p:extLst>
      <p:ext uri="{BB962C8B-B14F-4D97-AF65-F5344CB8AC3E}">
        <p14:creationId xmlns:p14="http://schemas.microsoft.com/office/powerpoint/2010/main" val="3151359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t>The Challenge of Language Learning</a:t>
            </a:r>
          </a:p>
        </p:txBody>
      </p:sp>
      <p:sp>
        <p:nvSpPr>
          <p:cNvPr id="54275" name="Rectangle 3"/>
          <p:cNvSpPr>
            <a:spLocks noGrp="1" noChangeArrowheads="1"/>
          </p:cNvSpPr>
          <p:nvPr>
            <p:ph idx="1"/>
          </p:nvPr>
        </p:nvSpPr>
        <p:spPr/>
        <p:txBody>
          <a:bodyPr/>
          <a:lstStyle/>
          <a:p>
            <a:pPr marL="0" indent="0">
              <a:buNone/>
            </a:pPr>
            <a:r>
              <a:rPr lang="en-US" dirty="0" smtClean="0"/>
              <a:t>Learning language is perhaps the most complex of all human undertakings, characterized by a seemingly bizarre paradox. While the attainment of “perfection” is natural for a normal, growing child, it is virtually impossible for an adult. </a:t>
            </a:r>
          </a:p>
        </p:txBody>
      </p:sp>
    </p:spTree>
    <p:extLst>
      <p:ext uri="{BB962C8B-B14F-4D97-AF65-F5344CB8AC3E}">
        <p14:creationId xmlns:p14="http://schemas.microsoft.com/office/powerpoint/2010/main" val="3782922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p:txBody>
          <a:bodyPr/>
          <a:lstStyle/>
          <a:p>
            <a:pPr lvl="0"/>
            <a:r>
              <a:rPr lang="en" smtClean="0"/>
              <a:t>Overview of Presentation</a:t>
            </a:r>
            <a:endParaRPr lang="en"/>
          </a:p>
        </p:txBody>
      </p:sp>
      <p:sp>
        <p:nvSpPr>
          <p:cNvPr id="5" name="Text Placeholder 4"/>
          <p:cNvSpPr>
            <a:spLocks noGrp="1"/>
          </p:cNvSpPr>
          <p:nvPr>
            <p:ph idx="1"/>
          </p:nvPr>
        </p:nvSpPr>
        <p:spPr/>
        <p:txBody>
          <a:bodyPr/>
          <a:lstStyle/>
          <a:p>
            <a:r>
              <a:rPr lang="en-US" dirty="0" smtClean="0"/>
              <a:t>An introduction to Ayamel</a:t>
            </a:r>
          </a:p>
          <a:p>
            <a:pPr lvl="1"/>
            <a:r>
              <a:rPr lang="en-US" dirty="0" smtClean="0"/>
              <a:t>What it is</a:t>
            </a:r>
          </a:p>
          <a:p>
            <a:pPr lvl="1"/>
            <a:r>
              <a:rPr lang="en-US" dirty="0" smtClean="0"/>
              <a:t>Why it is important</a:t>
            </a:r>
          </a:p>
          <a:p>
            <a:r>
              <a:rPr lang="en-US" dirty="0" smtClean="0"/>
              <a:t>A brief review of the challenge and the theory involved</a:t>
            </a:r>
          </a:p>
          <a:p>
            <a:r>
              <a:rPr lang="en-US" dirty="0" smtClean="0"/>
              <a:t>A short technology overview</a:t>
            </a:r>
          </a:p>
          <a:p>
            <a:r>
              <a:rPr lang="en-US" dirty="0" smtClean="0"/>
              <a:t>Current implementations of Ayamel</a:t>
            </a:r>
            <a:endParaRPr lang="en-US"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Time on Task</a:t>
            </a:r>
          </a:p>
        </p:txBody>
      </p:sp>
      <p:sp>
        <p:nvSpPr>
          <p:cNvPr id="3" name="Content Placeholder 2"/>
          <p:cNvSpPr>
            <a:spLocks noGrp="1"/>
          </p:cNvSpPr>
          <p:nvPr>
            <p:ph idx="1"/>
          </p:nvPr>
        </p:nvSpPr>
        <p:spPr/>
        <p:txBody>
          <a:bodyPr>
            <a:normAutofit lnSpcReduction="10000"/>
          </a:bodyPr>
          <a:lstStyle/>
          <a:p>
            <a:r>
              <a:rPr lang="en-US" dirty="0"/>
              <a:t>Gladwell’s 10,000-Hour Rule:</a:t>
            </a:r>
          </a:p>
          <a:p>
            <a:pPr lvl="1"/>
            <a:r>
              <a:rPr lang="en-US" dirty="0" smtClean="0"/>
              <a:t>The </a:t>
            </a:r>
            <a:r>
              <a:rPr lang="en-US" dirty="0"/>
              <a:t>key to success in any field is, to a large extent, a matter of practicing a specific task for a total of around 10,000 hours</a:t>
            </a:r>
            <a:r>
              <a:rPr lang="en-US" dirty="0" smtClean="0"/>
              <a:t>. </a:t>
            </a:r>
          </a:p>
          <a:p>
            <a:pPr marL="685800" lvl="2" indent="0">
              <a:buNone/>
            </a:pPr>
            <a:r>
              <a:rPr lang="en-US" dirty="0" smtClean="0"/>
              <a:t>Wikipedia </a:t>
            </a:r>
            <a:r>
              <a:rPr lang="en-US" dirty="0"/>
              <a:t>(</a:t>
            </a:r>
            <a:r>
              <a:rPr lang="en-US" i="1" dirty="0"/>
              <a:t>Outliers</a:t>
            </a:r>
            <a:r>
              <a:rPr lang="en-US" dirty="0"/>
              <a:t>, book by Malcolm Gladwell</a:t>
            </a:r>
            <a:r>
              <a:rPr lang="en-US" dirty="0" smtClean="0"/>
              <a:t>)</a:t>
            </a:r>
            <a:endParaRPr lang="en-US" dirty="0"/>
          </a:p>
          <a:p>
            <a:r>
              <a:rPr lang="en-US" dirty="0" smtClean="0"/>
              <a:t>A six-year-old…</a:t>
            </a:r>
          </a:p>
          <a:p>
            <a:pPr lvl="1"/>
            <a:r>
              <a:rPr lang="en-US" dirty="0" smtClean="0"/>
              <a:t>Starts school with 29,200 hours of L1 language acquisition under their belt</a:t>
            </a:r>
          </a:p>
          <a:p>
            <a:r>
              <a:rPr lang="en-US" dirty="0" smtClean="0"/>
              <a:t>So, how do we motivate and engage our students to put in the required time?</a:t>
            </a:r>
            <a:endParaRPr lang="en-US" dirty="0"/>
          </a:p>
          <a:p>
            <a:pPr lvl="1"/>
            <a:endParaRPr lang="en-US" dirty="0"/>
          </a:p>
        </p:txBody>
      </p:sp>
    </p:spTree>
    <p:extLst>
      <p:ext uri="{BB962C8B-B14F-4D97-AF65-F5344CB8AC3E}">
        <p14:creationId xmlns:p14="http://schemas.microsoft.com/office/powerpoint/2010/main" val="2693907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t>Integrating the activities of the</a:t>
            </a:r>
            <a:br>
              <a:rPr lang="en-US" altLang="en-US" dirty="0" smtClean="0"/>
            </a:br>
            <a:r>
              <a:rPr lang="en-US" altLang="en-US" dirty="0" smtClean="0"/>
              <a:t>Technology and the Teacher</a:t>
            </a:r>
          </a:p>
        </p:txBody>
      </p:sp>
      <p:sp>
        <p:nvSpPr>
          <p:cNvPr id="10243" name="Content Placeholder 2"/>
          <p:cNvSpPr>
            <a:spLocks noGrp="1"/>
          </p:cNvSpPr>
          <p:nvPr>
            <p:ph idx="1"/>
          </p:nvPr>
        </p:nvSpPr>
        <p:spPr/>
        <p:txBody>
          <a:bodyPr/>
          <a:lstStyle/>
          <a:p>
            <a:pPr eaLnBrk="1" hangingPunct="1"/>
            <a:r>
              <a:rPr lang="en-US" altLang="en-US" dirty="0" smtClean="0"/>
              <a:t>Technology does not replace teachers.</a:t>
            </a:r>
          </a:p>
          <a:p>
            <a:pPr eaLnBrk="1" hangingPunct="1"/>
            <a:r>
              <a:rPr lang="en-US" altLang="en-US" dirty="0" smtClean="0"/>
              <a:t>Teachers who use technology replace teachers who don’t.</a:t>
            </a:r>
          </a:p>
          <a:p>
            <a:pPr eaLnBrk="1" hangingPunct="1"/>
            <a:r>
              <a:rPr lang="en-US" altLang="en-US" dirty="0" smtClean="0"/>
              <a:t>If the technology can do something useful, don’t waste teacher time on that…</a:t>
            </a:r>
          </a:p>
          <a:p>
            <a:pPr eaLnBrk="1" hangingPunct="1"/>
            <a:r>
              <a:rPr lang="en-US" altLang="en-US" dirty="0" smtClean="0"/>
              <a:t>There are other things that teachers do better than the technology.</a:t>
            </a:r>
          </a:p>
          <a:p>
            <a:pPr lvl="1"/>
            <a:r>
              <a:rPr lang="en-US" altLang="en-US" dirty="0" smtClean="0"/>
              <a:t>And these activities are more fun for the teachers anyway!</a:t>
            </a:r>
          </a:p>
        </p:txBody>
      </p:sp>
    </p:spTree>
    <p:extLst>
      <p:ext uri="{BB962C8B-B14F-4D97-AF65-F5344CB8AC3E}">
        <p14:creationId xmlns:p14="http://schemas.microsoft.com/office/powerpoint/2010/main" val="2572646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the mind: the theory</a:t>
            </a:r>
            <a:endParaRPr lang="en-US" dirty="0"/>
          </a:p>
        </p:txBody>
      </p:sp>
      <p:sp>
        <p:nvSpPr>
          <p:cNvPr id="3" name="Content Placeholder 2"/>
          <p:cNvSpPr>
            <a:spLocks noGrp="1"/>
          </p:cNvSpPr>
          <p:nvPr>
            <p:ph idx="1"/>
          </p:nvPr>
        </p:nvSpPr>
        <p:spPr/>
        <p:txBody>
          <a:bodyPr/>
          <a:lstStyle/>
          <a:p>
            <a:r>
              <a:rPr lang="en-US" dirty="0"/>
              <a:t>All input (especially repetitive input) must be meaningful. </a:t>
            </a:r>
            <a:endParaRPr lang="en-US" dirty="0" smtClean="0"/>
          </a:p>
          <a:p>
            <a:r>
              <a:rPr lang="en-US" dirty="0"/>
              <a:t>Repetition should not mean word-for-word </a:t>
            </a:r>
            <a:r>
              <a:rPr lang="en-US" dirty="0" smtClean="0"/>
              <a:t>parroting</a:t>
            </a:r>
          </a:p>
          <a:p>
            <a:r>
              <a:rPr lang="en-US" dirty="0"/>
              <a:t>Repetition in pedagogy should not be limited to the visual and audio elements of reading, video, etc. </a:t>
            </a:r>
            <a:r>
              <a:rPr lang="en-US" dirty="0" smtClean="0"/>
              <a:t>. </a:t>
            </a:r>
            <a:endParaRPr lang="en-US" dirty="0"/>
          </a:p>
        </p:txBody>
      </p:sp>
    </p:spTree>
    <p:extLst>
      <p:ext uri="{BB962C8B-B14F-4D97-AF65-F5344CB8AC3E}">
        <p14:creationId xmlns:p14="http://schemas.microsoft.com/office/powerpoint/2010/main" val="2699968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Repeated encounters</a:t>
            </a:r>
            <a:endParaRPr lang="en-US" dirty="0"/>
          </a:p>
        </p:txBody>
      </p:sp>
      <p:sp>
        <p:nvSpPr>
          <p:cNvPr id="3" name="Content Placeholder 2"/>
          <p:cNvSpPr>
            <a:spLocks noGrp="1"/>
          </p:cNvSpPr>
          <p:nvPr>
            <p:ph idx="1"/>
          </p:nvPr>
        </p:nvSpPr>
        <p:spPr/>
        <p:txBody>
          <a:bodyPr/>
          <a:lstStyle/>
          <a:p>
            <a:r>
              <a:rPr lang="en-US" dirty="0" smtClean="0"/>
              <a:t>Experiencing language</a:t>
            </a:r>
          </a:p>
          <a:p>
            <a:pPr lvl="1"/>
            <a:r>
              <a:rPr lang="en-US" dirty="0" smtClean="0"/>
              <a:t>Using a range of language functions </a:t>
            </a:r>
            <a:endParaRPr lang="en-US" dirty="0"/>
          </a:p>
          <a:p>
            <a:pPr lvl="1"/>
            <a:r>
              <a:rPr lang="en-US" dirty="0" smtClean="0"/>
              <a:t>In a range of different contexts</a:t>
            </a:r>
            <a:endParaRPr lang="en-US" dirty="0"/>
          </a:p>
        </p:txBody>
      </p:sp>
    </p:spTree>
    <p:extLst>
      <p:ext uri="{BB962C8B-B14F-4D97-AF65-F5344CB8AC3E}">
        <p14:creationId xmlns:p14="http://schemas.microsoft.com/office/powerpoint/2010/main" val="3554561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mtClean="0"/>
              <a:t>The Potential for Using Video...</a:t>
            </a:r>
            <a:endParaRPr lang="en"/>
          </a:p>
        </p:txBody>
      </p:sp>
      <p:sp>
        <p:nvSpPr>
          <p:cNvPr id="78" name="Shape 78"/>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 dirty="0"/>
              <a:t>	</a:t>
            </a:r>
            <a:r>
              <a:rPr lang="en" dirty="0" smtClean="0"/>
              <a:t>The arguments for using television technology in the classroom are so convincing that perhaps those not using it should be asked why they have neglected this important aid to second language learning.  (Richardson and Scinicariello, </a:t>
            </a:r>
            <a:r>
              <a:rPr lang="en" i="1" dirty="0" smtClean="0"/>
              <a:t>Modern Media</a:t>
            </a:r>
            <a:r>
              <a:rPr lang="en" dirty="0" smtClean="0"/>
              <a:t>, 1989)</a:t>
            </a:r>
          </a:p>
          <a:p>
            <a:pPr lvl="0" rtl="0">
              <a:spcBef>
                <a:spcPts val="0"/>
              </a:spcBef>
              <a:buNone/>
            </a:pPr>
            <a:endParaRPr dirty="0" smtClean="0"/>
          </a:p>
          <a:p>
            <a:pPr lvl="0" rtl="0">
              <a:spcBef>
                <a:spcPts val="0"/>
              </a:spcBef>
              <a:buNone/>
            </a:pPr>
            <a:endParaRPr dirty="0"/>
          </a:p>
        </p:txBody>
      </p:sp>
      <p:sp>
        <p:nvSpPr>
          <p:cNvPr id="79" name="Shape 79"/>
          <p:cNvSpPr txBox="1">
            <a:spLocks noGrp="1"/>
          </p:cNvSpPr>
          <p:nvPr>
            <p:ph type="body" idx="4294967295"/>
          </p:nvPr>
        </p:nvSpPr>
        <p:spPr>
          <a:xfrm>
            <a:off x="0" y="3162300"/>
            <a:ext cx="8369300" cy="1417638"/>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800" dirty="0">
                <a:latin typeface="Roboto"/>
                <a:ea typeface="Roboto"/>
                <a:cs typeface="Roboto"/>
                <a:sym typeface="Roboto"/>
              </a:rPr>
              <a:t>It’s a great way to tell </a:t>
            </a:r>
            <a:r>
              <a:rPr lang="en" sz="1800" dirty="0" smtClean="0">
                <a:latin typeface="Roboto"/>
                <a:ea typeface="Roboto"/>
                <a:cs typeface="Roboto"/>
                <a:sym typeface="Roboto"/>
              </a:rPr>
              <a:t>stories!</a:t>
            </a:r>
            <a:endParaRPr lang="en" sz="1800" dirty="0">
              <a:latin typeface="Roboto"/>
              <a:ea typeface="Roboto"/>
              <a:cs typeface="Roboto"/>
              <a:sym typeface="Roboto"/>
            </a:endParaRPr>
          </a:p>
          <a:p>
            <a:pPr marL="514350" lvl="0" indent="-285750" rtl="0">
              <a:spcBef>
                <a:spcPts val="0"/>
              </a:spcBef>
              <a:buFont typeface="Arial" panose="020B0604020202020204" pitchFamily="34" charset="0"/>
              <a:buChar char="•"/>
            </a:pPr>
            <a:r>
              <a:rPr lang="en" sz="1800" dirty="0">
                <a:latin typeface="Roboto"/>
                <a:ea typeface="Roboto"/>
                <a:cs typeface="Roboto"/>
                <a:sym typeface="Roboto"/>
              </a:rPr>
              <a:t>No medium was ever cooler!</a:t>
            </a:r>
          </a:p>
          <a:p>
            <a:pPr marL="514350" lvl="0" indent="-285750" rtl="0">
              <a:spcBef>
                <a:spcPts val="0"/>
              </a:spcBef>
              <a:buFont typeface="Arial" panose="020B0604020202020204" pitchFamily="34" charset="0"/>
              <a:buChar char="•"/>
            </a:pPr>
            <a:r>
              <a:rPr lang="en" sz="1800" dirty="0" smtClean="0">
                <a:latin typeface="Roboto"/>
                <a:ea typeface="Roboto"/>
                <a:cs typeface="Roboto"/>
                <a:sym typeface="Roboto"/>
              </a:rPr>
              <a:t>Yet, </a:t>
            </a:r>
            <a:r>
              <a:rPr lang="en" sz="1800" dirty="0">
                <a:latin typeface="Roboto"/>
                <a:ea typeface="Roboto"/>
                <a:cs typeface="Roboto"/>
                <a:sym typeface="Roboto"/>
              </a:rPr>
              <a:t>it is sorely </a:t>
            </a:r>
            <a:r>
              <a:rPr lang="en" sz="1800" dirty="0" smtClean="0">
                <a:latin typeface="Roboto"/>
                <a:ea typeface="Roboto"/>
                <a:cs typeface="Roboto"/>
                <a:sym typeface="Roboto"/>
              </a:rPr>
              <a:t>underused!</a:t>
            </a:r>
            <a:endParaRPr lang="en"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5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xEl>
                                              <p:pRg st="0" end="0"/>
                                            </p:txEl>
                                          </p:spTgt>
                                        </p:tgtEl>
                                        <p:attrNameLst>
                                          <p:attrName>style.visibility</p:attrName>
                                        </p:attrNameLst>
                                      </p:cBhvr>
                                      <p:to>
                                        <p:strVal val="visible"/>
                                      </p:to>
                                    </p:set>
                                    <p:animEffect transition="in" filter="fade">
                                      <p:cBhvr>
                                        <p:cTn id="12" dur="500"/>
                                        <p:tgtEl>
                                          <p:spTgt spid="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
                                            <p:txEl>
                                              <p:pRg st="1" end="1"/>
                                            </p:txEl>
                                          </p:spTgt>
                                        </p:tgtEl>
                                        <p:attrNameLst>
                                          <p:attrName>style.visibility</p:attrName>
                                        </p:attrNameLst>
                                      </p:cBhvr>
                                      <p:to>
                                        <p:strVal val="visible"/>
                                      </p:to>
                                    </p:set>
                                    <p:animEffect transition="in" filter="fade">
                                      <p:cBhvr>
                                        <p:cTn id="17" dur="500"/>
                                        <p:tgtEl>
                                          <p:spTgt spid="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
                                            <p:txEl>
                                              <p:pRg st="2" end="2"/>
                                            </p:txEl>
                                          </p:spTgt>
                                        </p:tgtEl>
                                        <p:attrNameLst>
                                          <p:attrName>style.visibility</p:attrName>
                                        </p:attrNameLst>
                                      </p:cBhvr>
                                      <p:to>
                                        <p:strVal val="visible"/>
                                      </p:to>
                                    </p:set>
                                    <p:animEffect transition="in" filter="fade">
                                      <p:cBhvr>
                                        <p:cTn id="22" dur="500"/>
                                        <p:tgtEl>
                                          <p:spTgt spid="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bldLvl="4"/>
      <p:bldP spid="7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mtClean="0"/>
              <a:t>Promises, promises...</a:t>
            </a:r>
            <a:endParaRPr lang="en"/>
          </a:p>
        </p:txBody>
      </p:sp>
      <p:sp>
        <p:nvSpPr>
          <p:cNvPr id="85" name="Shape 85"/>
          <p:cNvSpPr txBox="1">
            <a:spLocks noGrp="1"/>
          </p:cNvSpPr>
          <p:nvPr>
            <p:ph idx="1"/>
          </p:nvPr>
        </p:nvSpPr>
        <p:spPr>
          <a:xfrm>
            <a:off x="514352" y="1606551"/>
            <a:ext cx="4272802" cy="2736850"/>
          </a:xfrm>
          <a:prstGeom prst="rect">
            <a:avLst/>
          </a:prstGeom>
        </p:spPr>
        <p:txBody>
          <a:bodyPr lIns="91425" tIns="91425" rIns="91425" bIns="91425" anchor="t" anchorCtr="0">
            <a:noAutofit/>
          </a:bodyPr>
          <a:lstStyle/>
          <a:p>
            <a:pPr rtl="0">
              <a:spcBef>
                <a:spcPts val="0"/>
              </a:spcBef>
              <a:buNone/>
            </a:pPr>
            <a:r>
              <a:rPr lang="en" dirty="0" smtClean="0"/>
              <a:t>“Books will soon be obsolete in the schools and every branch of human knowledge will be taught with the motion picture.”</a:t>
            </a:r>
          </a:p>
          <a:p>
            <a:pPr lvl="0">
              <a:buNone/>
            </a:pPr>
            <a:r>
              <a:rPr lang="en" dirty="0"/>
              <a:t>“The school system will be completely changed in ten years.” </a:t>
            </a:r>
            <a:endParaRPr lang="en" dirty="0" smtClean="0"/>
          </a:p>
          <a:p>
            <a:pPr algn="r">
              <a:buNone/>
            </a:pPr>
            <a:r>
              <a:rPr lang="en" sz="1600" dirty="0"/>
              <a:t>Thomas A. Edison, </a:t>
            </a:r>
            <a:r>
              <a:rPr lang="en" sz="1600" dirty="0" smtClean="0"/>
              <a:t>1919</a:t>
            </a:r>
            <a:endParaRPr lang="en" sz="1600" dirty="0"/>
          </a:p>
          <a:p>
            <a:pPr rtl="0">
              <a:spcBef>
                <a:spcPts val="0"/>
              </a:spcBef>
              <a:buNone/>
            </a:pPr>
            <a:endParaRPr lang="en" dirty="0" smtClean="0"/>
          </a:p>
          <a:p>
            <a:pPr rtl="0">
              <a:spcBef>
                <a:spcPts val="0"/>
              </a:spcBef>
              <a:buNone/>
            </a:pPr>
            <a:endParaRPr dirty="0" smtClean="0"/>
          </a:p>
          <a:p>
            <a:pPr>
              <a:spcBef>
                <a:spcPts val="0"/>
              </a:spcBef>
              <a:buNone/>
            </a:pPr>
            <a:endParaRPr dirty="0"/>
          </a:p>
        </p:txBody>
      </p:sp>
      <p:pic>
        <p:nvPicPr>
          <p:cNvPr id="87" name="Shape 87"/>
          <p:cNvPicPr preferRelativeResize="0"/>
          <p:nvPr/>
        </p:nvPicPr>
        <p:blipFill>
          <a:blip r:embed="rId3">
            <a:alphaModFix/>
          </a:blip>
          <a:stretch>
            <a:fillRect/>
          </a:stretch>
        </p:blipFill>
        <p:spPr>
          <a:xfrm>
            <a:off x="5573284" y="342901"/>
            <a:ext cx="2843230" cy="382022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5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5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bldLvl="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p:txBody>
          <a:bodyPr/>
          <a:lstStyle/>
          <a:p>
            <a:r>
              <a:rPr lang="en" dirty="0" smtClean="0"/>
              <a:t>The Challenge for Edison?</a:t>
            </a:r>
            <a:endParaRPr lang="en" dirty="0"/>
          </a:p>
        </p:txBody>
      </p:sp>
      <p:sp>
        <p:nvSpPr>
          <p:cNvPr id="132" name="Shape 132"/>
          <p:cNvSpPr txBox="1">
            <a:spLocks noGrp="1"/>
          </p:cNvSpPr>
          <p:nvPr>
            <p:ph idx="1"/>
          </p:nvPr>
        </p:nvSpPr>
        <p:spPr/>
        <p:txBody>
          <a:bodyPr/>
          <a:lstStyle/>
          <a:p>
            <a:pPr lvl="0"/>
            <a:r>
              <a:rPr lang="en" dirty="0" smtClean="0"/>
              <a:t>Words from Paul Saffo (Institute for t</a:t>
            </a:r>
            <a:r>
              <a:rPr lang="en-US" dirty="0" smtClean="0"/>
              <a:t>he</a:t>
            </a:r>
            <a:r>
              <a:rPr lang="en" dirty="0" smtClean="0"/>
              <a:t> Future)</a:t>
            </a:r>
          </a:p>
          <a:p>
            <a:pPr lvl="0"/>
            <a:r>
              <a:rPr lang="en" dirty="0" smtClean="0"/>
              <a:t>Forecasting is really tough…</a:t>
            </a:r>
          </a:p>
          <a:p>
            <a:pPr lvl="1"/>
            <a:r>
              <a:rPr lang="en" dirty="0" smtClean="0"/>
              <a:t>Especially when it involves the future!</a:t>
            </a:r>
          </a:p>
          <a:p>
            <a:pPr lvl="0"/>
            <a:r>
              <a:rPr lang="en" dirty="0" smtClean="0"/>
              <a:t>When we forecast the future of technology,</a:t>
            </a:r>
          </a:p>
          <a:p>
            <a:pPr lvl="1"/>
            <a:r>
              <a:rPr lang="en" dirty="0" smtClean="0"/>
              <a:t>We will be wrong twice...</a:t>
            </a:r>
          </a:p>
          <a:p>
            <a:pPr lvl="2"/>
            <a:r>
              <a:rPr lang="en" dirty="0" smtClean="0"/>
              <a:t>We will overestimate the impact in the near term…</a:t>
            </a:r>
          </a:p>
          <a:p>
            <a:pPr lvl="2"/>
            <a:r>
              <a:rPr lang="en" dirty="0" smtClean="0"/>
              <a:t>But we will invariably underestimate the impact in the long term!</a:t>
            </a:r>
            <a:endParaRPr lang="en" dirty="0"/>
          </a:p>
        </p:txBody>
      </p:sp>
    </p:spTree>
    <p:extLst>
      <p:ext uri="{BB962C8B-B14F-4D97-AF65-F5344CB8AC3E}">
        <p14:creationId xmlns:p14="http://schemas.microsoft.com/office/powerpoint/2010/main" val="3293470930"/>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smtClean="0"/>
              <a:t>Phases of CALL (TELL) History</a:t>
            </a:r>
            <a:endParaRPr lang="en" dirty="0"/>
          </a:p>
        </p:txBody>
      </p:sp>
      <p:sp>
        <p:nvSpPr>
          <p:cNvPr id="94" name="Shape 94"/>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smtClean="0"/>
              <a:t>Computer-Aided Instruction (1960s-1970s)</a:t>
            </a:r>
          </a:p>
          <a:p>
            <a:pPr marL="914400" lvl="1" indent="-228600" rtl="0">
              <a:spcBef>
                <a:spcPts val="0"/>
              </a:spcBef>
            </a:pPr>
            <a:r>
              <a:rPr lang="en" smtClean="0"/>
              <a:t>PLATO (University of Illinois Champaign-Urbana)</a:t>
            </a:r>
          </a:p>
          <a:p>
            <a:pPr marL="914400" lvl="1" indent="-228600" rtl="0">
              <a:spcBef>
                <a:spcPts val="0"/>
              </a:spcBef>
            </a:pPr>
            <a:r>
              <a:rPr lang="en" smtClean="0"/>
              <a:t>TICCIT (Brigham Young University)</a:t>
            </a:r>
          </a:p>
          <a:p>
            <a:pPr marL="457200" lvl="0" indent="-228600" rtl="0">
              <a:spcBef>
                <a:spcPts val="0"/>
              </a:spcBef>
            </a:pPr>
            <a:r>
              <a:rPr lang="en" smtClean="0"/>
              <a:t>Interactive Video (1980s)</a:t>
            </a:r>
          </a:p>
          <a:p>
            <a:pPr marL="914400" lvl="1" indent="-228600" rtl="0">
              <a:spcBef>
                <a:spcPts val="0"/>
              </a:spcBef>
            </a:pPr>
            <a:r>
              <a:rPr lang="en" smtClean="0"/>
              <a:t>BYU</a:t>
            </a:r>
          </a:p>
          <a:p>
            <a:pPr marL="914400" lvl="1" indent="-228600" rtl="0">
              <a:spcBef>
                <a:spcPts val="0"/>
              </a:spcBef>
            </a:pPr>
            <a:r>
              <a:rPr lang="en" smtClean="0"/>
              <a:t>US Air Force Academy</a:t>
            </a:r>
            <a:endParaRPr lang="en"/>
          </a:p>
        </p:txBody>
      </p:sp>
      <p:pic>
        <p:nvPicPr>
          <p:cNvPr id="4" name="Picture 2" descr="C:\Users\mdb2\Desktop\CALICO 2012\450px-Platovterm1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094" y="457201"/>
            <a:ext cx="2699141" cy="3598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animEffect transition="in" filter="fade">
                                      <p:cBhvr>
                                        <p:cTn id="22" dur="5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xEl>
                                              <p:pRg st="3" end="3"/>
                                            </p:txEl>
                                          </p:spTgt>
                                        </p:tgtEl>
                                        <p:attrNameLst>
                                          <p:attrName>style.visibility</p:attrName>
                                        </p:attrNameLst>
                                      </p:cBhvr>
                                      <p:to>
                                        <p:strVal val="visible"/>
                                      </p:to>
                                    </p:set>
                                    <p:animEffect transition="in" filter="fade">
                                      <p:cBhvr>
                                        <p:cTn id="27" dur="500"/>
                                        <p:tgtEl>
                                          <p:spTgt spid="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
                                            <p:txEl>
                                              <p:pRg st="4" end="4"/>
                                            </p:txEl>
                                          </p:spTgt>
                                        </p:tgtEl>
                                        <p:attrNameLst>
                                          <p:attrName>style.visibility</p:attrName>
                                        </p:attrNameLst>
                                      </p:cBhvr>
                                      <p:to>
                                        <p:strVal val="visible"/>
                                      </p:to>
                                    </p:set>
                                    <p:animEffect transition="in" filter="fade">
                                      <p:cBhvr>
                                        <p:cTn id="32" dur="500"/>
                                        <p:tgtEl>
                                          <p:spTgt spid="9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
                                            <p:txEl>
                                              <p:pRg st="5" end="5"/>
                                            </p:txEl>
                                          </p:spTgt>
                                        </p:tgtEl>
                                        <p:attrNameLst>
                                          <p:attrName>style.visibility</p:attrName>
                                        </p:attrNameLst>
                                      </p:cBhvr>
                                      <p:to>
                                        <p:strVal val="visible"/>
                                      </p:to>
                                    </p:set>
                                    <p:animEffect transition="in" filter="fade">
                                      <p:cBhvr>
                                        <p:cTn id="37" dur="500"/>
                                        <p:tgtEl>
                                          <p:spTgt spid="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uiExpand="1" build="p" bldLvl="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mtClean="0"/>
              <a:t>Interactive Video	</a:t>
            </a:r>
            <a:endParaRPr lang="en"/>
          </a:p>
        </p:txBody>
      </p:sp>
      <p:sp>
        <p:nvSpPr>
          <p:cNvPr id="100" name="Shape 100"/>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dirty="0" smtClean="0"/>
              <a:t>Brigham Young University</a:t>
            </a:r>
          </a:p>
          <a:p>
            <a:pPr marL="914400" lvl="1" indent="-228600" rtl="0">
              <a:spcBef>
                <a:spcPts val="0"/>
              </a:spcBef>
            </a:pPr>
            <a:r>
              <a:rPr lang="en" i="1" dirty="0" smtClean="0"/>
              <a:t>Macario </a:t>
            </a:r>
            <a:r>
              <a:rPr lang="en" dirty="0" smtClean="0"/>
              <a:t>(Annotated movie: 1978)</a:t>
            </a:r>
          </a:p>
          <a:p>
            <a:pPr marL="914400" lvl="1" indent="-228600" rtl="0">
              <a:spcBef>
                <a:spcPts val="0"/>
              </a:spcBef>
            </a:pPr>
            <a:r>
              <a:rPr lang="en" i="1" dirty="0" smtClean="0"/>
              <a:t>Montevidisco </a:t>
            </a:r>
            <a:r>
              <a:rPr lang="en" dirty="0" smtClean="0"/>
              <a:t>(Simulated conversation: FIPSE, 1980)</a:t>
            </a:r>
          </a:p>
          <a:p>
            <a:pPr marL="457200" lvl="0" indent="-228600" rtl="0">
              <a:spcBef>
                <a:spcPts val="0"/>
              </a:spcBef>
            </a:pPr>
            <a:r>
              <a:rPr lang="en" dirty="0" smtClean="0"/>
              <a:t>US Air Force Academy </a:t>
            </a:r>
          </a:p>
          <a:p>
            <a:pPr marL="914400" lvl="1" indent="-228600" rtl="0">
              <a:spcBef>
                <a:spcPts val="0"/>
              </a:spcBef>
            </a:pPr>
            <a:r>
              <a:rPr lang="en" dirty="0" smtClean="0"/>
              <a:t>Language Learning Center (Interactive videodisc)</a:t>
            </a:r>
            <a:endParaRPr lang="en"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mtClean="0"/>
              <a:t>USAFA Language Learning Center</a:t>
            </a:r>
            <a:endParaRPr lang="en"/>
          </a:p>
        </p:txBody>
      </p:sp>
      <p:pic>
        <p:nvPicPr>
          <p:cNvPr id="107" name="Shape 107"/>
          <p:cNvPicPr preferRelativeResize="0"/>
          <p:nvPr/>
        </p:nvPicPr>
        <p:blipFill>
          <a:blip r:embed="rId3">
            <a:alphaModFix/>
          </a:blip>
          <a:stretch>
            <a:fillRect/>
          </a:stretch>
        </p:blipFill>
        <p:spPr>
          <a:xfrm>
            <a:off x="1701863" y="1549401"/>
            <a:ext cx="5114573" cy="286458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p:txBody>
          <a:bodyPr/>
          <a:lstStyle/>
          <a:p>
            <a:pPr lvl="0"/>
            <a:r>
              <a:rPr lang="en" dirty="0" smtClean="0"/>
              <a:t>Demonstrations</a:t>
            </a:r>
            <a:endParaRPr lang="en" dirty="0"/>
          </a:p>
        </p:txBody>
      </p:sp>
      <p:sp>
        <p:nvSpPr>
          <p:cNvPr id="5" name="Text Placeholder 4"/>
          <p:cNvSpPr>
            <a:spLocks noGrp="1"/>
          </p:cNvSpPr>
          <p:nvPr>
            <p:ph idx="1"/>
          </p:nvPr>
        </p:nvSpPr>
        <p:spPr/>
        <p:txBody>
          <a:bodyPr>
            <a:normAutofit/>
          </a:bodyPr>
          <a:lstStyle/>
          <a:p>
            <a:r>
              <a:rPr lang="en-US" dirty="0" smtClean="0"/>
              <a:t>Feature-length movie from 5</a:t>
            </a:r>
            <a:r>
              <a:rPr lang="en-US" baseline="30000" dirty="0" smtClean="0"/>
              <a:t>th</a:t>
            </a:r>
            <a:r>
              <a:rPr lang="en-US" dirty="0" smtClean="0"/>
              <a:t> semester French conversation class</a:t>
            </a:r>
          </a:p>
          <a:p>
            <a:r>
              <a:rPr lang="en-US" dirty="0" smtClean="0"/>
              <a:t>Quizlet.com</a:t>
            </a:r>
          </a:p>
          <a:p>
            <a:r>
              <a:rPr lang="en-US" dirty="0" smtClean="0"/>
              <a:t>Arabic Encounters</a:t>
            </a:r>
          </a:p>
          <a:p>
            <a:r>
              <a:rPr lang="en-US" dirty="0" err="1" smtClean="0"/>
              <a:t>BYUtv</a:t>
            </a:r>
            <a:r>
              <a:rPr lang="en-US" dirty="0" smtClean="0"/>
              <a:t> (Studio </a:t>
            </a:r>
            <a:r>
              <a:rPr lang="en-US" dirty="0"/>
              <a:t>C from </a:t>
            </a:r>
            <a:r>
              <a:rPr lang="en-US" dirty="0" smtClean="0"/>
              <a:t>YouTube)</a:t>
            </a:r>
          </a:p>
          <a:p>
            <a:r>
              <a:rPr lang="en-US" i="1" dirty="0" smtClean="0"/>
              <a:t>Unidos</a:t>
            </a:r>
            <a:r>
              <a:rPr lang="en-US" dirty="0" smtClean="0"/>
              <a:t> from Pearson World Languages</a:t>
            </a:r>
          </a:p>
          <a:p>
            <a:r>
              <a:rPr lang="en-US" dirty="0"/>
              <a:t>YouTube Video from Russian </a:t>
            </a:r>
            <a:r>
              <a:rPr lang="en-US" dirty="0" smtClean="0"/>
              <a:t>322</a:t>
            </a:r>
          </a:p>
          <a:p>
            <a:endParaRPr lang="en-US" dirty="0"/>
          </a:p>
        </p:txBody>
      </p:sp>
    </p:spTree>
    <p:extLst>
      <p:ext uri="{BB962C8B-B14F-4D97-AF65-F5344CB8AC3E}">
        <p14:creationId xmlns:p14="http://schemas.microsoft.com/office/powerpoint/2010/main" val="328350779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smtClean="0"/>
              <a:t>Problem #1?</a:t>
            </a:r>
            <a:endParaRPr lang="en" dirty="0"/>
          </a:p>
        </p:txBody>
      </p:sp>
      <p:sp>
        <p:nvSpPr>
          <p:cNvPr id="5" name="Content Placeholder 4"/>
          <p:cNvSpPr>
            <a:spLocks noGrp="1"/>
          </p:cNvSpPr>
          <p:nvPr>
            <p:ph idx="1"/>
          </p:nvPr>
        </p:nvSpPr>
        <p:spPr>
          <a:xfrm>
            <a:off x="514352" y="1606551"/>
            <a:ext cx="3572740" cy="2736850"/>
          </a:xfrm>
        </p:spPr>
        <p:txBody>
          <a:bodyPr/>
          <a:lstStyle/>
          <a:p>
            <a:pPr marL="457200" lvl="0" indent="-342900">
              <a:buClr>
                <a:srgbClr val="EFEFEF"/>
              </a:buClr>
              <a:buChar char="●"/>
            </a:pPr>
            <a:r>
              <a:rPr lang="en-US" dirty="0" smtClean="0">
                <a:solidFill>
                  <a:srgbClr val="EFEFEF"/>
                </a:solidFill>
              </a:rPr>
              <a:t>Price for each workstation</a:t>
            </a:r>
          </a:p>
          <a:p>
            <a:pPr marL="800100" lvl="1" indent="-342900">
              <a:buClr>
                <a:srgbClr val="EFEFEF"/>
              </a:buClr>
              <a:buChar char="●"/>
            </a:pPr>
            <a:endParaRPr lang="en-US" dirty="0" smtClean="0">
              <a:solidFill>
                <a:srgbClr val="EFEFEF"/>
              </a:solidFill>
            </a:endParaRPr>
          </a:p>
          <a:p>
            <a:pPr marL="800100" lvl="1" indent="-342900">
              <a:buClr>
                <a:srgbClr val="EFEFEF"/>
              </a:buClr>
              <a:buChar char="●"/>
            </a:pPr>
            <a:r>
              <a:rPr lang="en-US" dirty="0" smtClean="0">
                <a:solidFill>
                  <a:srgbClr val="EFEFEF"/>
                </a:solidFill>
              </a:rPr>
              <a:t>$8,000 then…</a:t>
            </a:r>
          </a:p>
          <a:p>
            <a:pPr marL="800100" lvl="1" indent="-342900">
              <a:buClr>
                <a:srgbClr val="EFEFEF"/>
              </a:buClr>
              <a:buChar char="●"/>
            </a:pPr>
            <a:endParaRPr lang="en-US" dirty="0" smtClean="0">
              <a:solidFill>
                <a:srgbClr val="EFEFEF"/>
              </a:solidFill>
            </a:endParaRPr>
          </a:p>
          <a:p>
            <a:pPr marL="800100" lvl="1" indent="-342900">
              <a:buClr>
                <a:srgbClr val="EFEFEF"/>
              </a:buClr>
              <a:buChar char="●"/>
            </a:pPr>
            <a:r>
              <a:rPr lang="en-US" dirty="0" smtClean="0">
                <a:solidFill>
                  <a:srgbClr val="EFEFEF"/>
                </a:solidFill>
              </a:rPr>
              <a:t>$12,000 today!</a:t>
            </a:r>
            <a:endParaRPr lang="en-US" dirty="0">
              <a:solidFill>
                <a:srgbClr val="EFEFEF"/>
              </a:solidFill>
            </a:endParaRPr>
          </a:p>
          <a:p>
            <a:endParaRPr lang="en-US" dirty="0"/>
          </a:p>
        </p:txBody>
      </p:sp>
      <p:pic>
        <p:nvPicPr>
          <p:cNvPr id="114" name="Shape 114"/>
          <p:cNvPicPr preferRelativeResize="0"/>
          <p:nvPr/>
        </p:nvPicPr>
        <p:blipFill>
          <a:blip r:embed="rId3">
            <a:alphaModFix/>
          </a:blip>
          <a:stretch>
            <a:fillRect/>
          </a:stretch>
        </p:blipFill>
        <p:spPr>
          <a:xfrm>
            <a:off x="4844980" y="457201"/>
            <a:ext cx="3492139" cy="3598156"/>
          </a:xfrm>
          <a:prstGeom prst="rect">
            <a:avLst/>
          </a:prstGeom>
          <a:noFill/>
          <a:ln>
            <a:noFill/>
          </a:ln>
        </p:spPr>
      </p:pic>
    </p:spTree>
    <p:extLst>
      <p:ext uri="{BB962C8B-B14F-4D97-AF65-F5344CB8AC3E}">
        <p14:creationId xmlns:p14="http://schemas.microsoft.com/office/powerpoint/2010/main" val="133697408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mtClean="0"/>
              <a:t>Problem #2?</a:t>
            </a:r>
            <a:endParaRPr lang="en"/>
          </a:p>
        </p:txBody>
      </p:sp>
      <p:sp>
        <p:nvSpPr>
          <p:cNvPr id="5" name="Content Placeholder 4"/>
          <p:cNvSpPr>
            <a:spLocks noGrp="1"/>
          </p:cNvSpPr>
          <p:nvPr>
            <p:ph idx="1"/>
          </p:nvPr>
        </p:nvSpPr>
        <p:spPr/>
        <p:txBody>
          <a:bodyPr/>
          <a:lstStyle/>
          <a:p>
            <a:pPr marL="457200" lvl="0" indent="-342900">
              <a:buClr>
                <a:srgbClr val="EFEFEF"/>
              </a:buClr>
              <a:buChar char="●"/>
            </a:pPr>
            <a:r>
              <a:rPr lang="en-US" dirty="0">
                <a:solidFill>
                  <a:srgbClr val="EFEFEF"/>
                </a:solidFill>
              </a:rPr>
              <a:t>Hint?</a:t>
            </a:r>
          </a:p>
          <a:p>
            <a:pPr marL="800100" lvl="1" indent="-342900">
              <a:buClr>
                <a:srgbClr val="EFEFEF"/>
              </a:buClr>
              <a:buChar char="●"/>
            </a:pPr>
            <a:r>
              <a:rPr lang="en-US" dirty="0">
                <a:solidFill>
                  <a:srgbClr val="EFEFEF"/>
                </a:solidFill>
              </a:rPr>
              <a:t>Think: </a:t>
            </a:r>
          </a:p>
          <a:p>
            <a:pPr marL="1143000" lvl="2" indent="-342900">
              <a:buClr>
                <a:srgbClr val="EFEFEF"/>
              </a:buClr>
              <a:buChar char="●"/>
            </a:pPr>
            <a:r>
              <a:rPr lang="en-US" dirty="0">
                <a:solidFill>
                  <a:srgbClr val="FFFF00"/>
                </a:solidFill>
              </a:rPr>
              <a:t>Learner Centricity</a:t>
            </a:r>
          </a:p>
          <a:p>
            <a:pPr marL="457200" lvl="0" indent="-342900">
              <a:buClr>
                <a:srgbClr val="EFEFEF"/>
              </a:buClr>
              <a:buChar char="●"/>
            </a:pPr>
            <a:r>
              <a:rPr lang="en-US" dirty="0" smtClean="0">
                <a:solidFill>
                  <a:srgbClr val="EFEFEF"/>
                </a:solidFill>
              </a:rPr>
              <a:t>Two </a:t>
            </a:r>
            <a:r>
              <a:rPr lang="en-US" dirty="0">
                <a:solidFill>
                  <a:srgbClr val="EFEFEF"/>
                </a:solidFill>
              </a:rPr>
              <a:t>headsets...</a:t>
            </a:r>
          </a:p>
          <a:p>
            <a:pPr lvl="0">
              <a:buNone/>
            </a:pPr>
            <a:endParaRPr lang="en-US" dirty="0">
              <a:solidFill>
                <a:srgbClr val="EFEFEF"/>
              </a:solidFill>
            </a:endParaRPr>
          </a:p>
          <a:p>
            <a:pPr marL="457200" lvl="0" indent="-342900">
              <a:buClr>
                <a:srgbClr val="EFEFEF"/>
              </a:buClr>
              <a:buChar char="●"/>
            </a:pPr>
            <a:r>
              <a:rPr lang="en-US" dirty="0" smtClean="0">
                <a:solidFill>
                  <a:srgbClr val="FFFF00"/>
                </a:solidFill>
              </a:rPr>
              <a:t>One </a:t>
            </a:r>
            <a:r>
              <a:rPr lang="en-US" dirty="0">
                <a:solidFill>
                  <a:srgbClr val="FFFF00"/>
                </a:solidFill>
              </a:rPr>
              <a:t>mouse</a:t>
            </a:r>
            <a:r>
              <a:rPr lang="en-US" dirty="0" smtClean="0">
                <a:solidFill>
                  <a:srgbClr val="FFFF00"/>
                </a:solidFill>
              </a:rPr>
              <a:t>!!</a:t>
            </a:r>
            <a:endParaRPr lang="en-US" dirty="0">
              <a:solidFill>
                <a:srgbClr val="FFFF00"/>
              </a:solidFill>
            </a:endParaRPr>
          </a:p>
          <a:p>
            <a:endParaRPr lang="en-US" dirty="0"/>
          </a:p>
        </p:txBody>
      </p:sp>
      <p:sp>
        <p:nvSpPr>
          <p:cNvPr id="113" name="Shape 113"/>
          <p:cNvSpPr txBox="1"/>
          <p:nvPr/>
        </p:nvSpPr>
        <p:spPr>
          <a:xfrm>
            <a:off x="738550" y="2009100"/>
            <a:ext cx="2755500" cy="1125299"/>
          </a:xfrm>
          <a:prstGeom prst="rect">
            <a:avLst/>
          </a:prstGeom>
          <a:noFill/>
          <a:ln>
            <a:noFill/>
          </a:ln>
        </p:spPr>
        <p:txBody>
          <a:bodyPr lIns="91425" tIns="91425" rIns="91425" bIns="91425" anchor="t" anchorCtr="0">
            <a:noAutofit/>
          </a:bodyPr>
          <a:lstStyle/>
          <a:p>
            <a:pPr marL="457200" lvl="0" indent="-342900" rtl="0">
              <a:spcBef>
                <a:spcPts val="0"/>
              </a:spcBef>
              <a:buClr>
                <a:srgbClr val="EFEFEF"/>
              </a:buClr>
              <a:buSzPct val="100000"/>
              <a:buChar char="●"/>
            </a:pPr>
            <a:endParaRPr lang="en" sz="1800" dirty="0">
              <a:solidFill>
                <a:srgbClr val="EFEFEF"/>
              </a:solidFill>
            </a:endParaRPr>
          </a:p>
        </p:txBody>
      </p:sp>
      <p:pic>
        <p:nvPicPr>
          <p:cNvPr id="114" name="Shape 114"/>
          <p:cNvPicPr preferRelativeResize="0"/>
          <p:nvPr/>
        </p:nvPicPr>
        <p:blipFill>
          <a:blip r:embed="rId3">
            <a:alphaModFix/>
          </a:blip>
          <a:stretch>
            <a:fillRect/>
          </a:stretch>
        </p:blipFill>
        <p:spPr>
          <a:xfrm>
            <a:off x="4844980" y="457201"/>
            <a:ext cx="3492139" cy="359815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Anecdote</a:t>
            </a:r>
            <a:endParaRPr lang="en-US" dirty="0"/>
          </a:p>
        </p:txBody>
      </p:sp>
      <p:sp>
        <p:nvSpPr>
          <p:cNvPr id="3" name="Content Placeholder 2"/>
          <p:cNvSpPr>
            <a:spLocks noGrp="1"/>
          </p:cNvSpPr>
          <p:nvPr>
            <p:ph idx="1"/>
          </p:nvPr>
        </p:nvSpPr>
        <p:spPr>
          <a:xfrm>
            <a:off x="514352" y="1606551"/>
            <a:ext cx="4126922" cy="2736850"/>
          </a:xfrm>
        </p:spPr>
        <p:txBody>
          <a:bodyPr>
            <a:normAutofit fontScale="92500" lnSpcReduction="10000"/>
          </a:bodyPr>
          <a:lstStyle/>
          <a:p>
            <a:r>
              <a:rPr lang="en-US" dirty="0" err="1" smtClean="0"/>
              <a:t>Krashen</a:t>
            </a:r>
            <a:r>
              <a:rPr lang="en-US" dirty="0" smtClean="0"/>
              <a:t> and USAFA Software</a:t>
            </a:r>
          </a:p>
          <a:p>
            <a:pPr lvl="1"/>
            <a:r>
              <a:rPr lang="en-US" dirty="0" smtClean="0"/>
              <a:t>“This is okay, but</a:t>
            </a:r>
          </a:p>
          <a:p>
            <a:pPr lvl="1"/>
            <a:r>
              <a:rPr lang="en-US" dirty="0" smtClean="0"/>
              <a:t>“Don’t worry about all this support stuff,</a:t>
            </a:r>
          </a:p>
          <a:p>
            <a:pPr lvl="1"/>
            <a:r>
              <a:rPr lang="en-US" dirty="0" smtClean="0"/>
              <a:t>“Just give them more video!”</a:t>
            </a:r>
          </a:p>
          <a:p>
            <a:r>
              <a:rPr lang="en-US" dirty="0" smtClean="0"/>
              <a:t>Today’s message to </a:t>
            </a:r>
            <a:r>
              <a:rPr lang="en-US" dirty="0" err="1" smtClean="0"/>
              <a:t>Krashen</a:t>
            </a:r>
            <a:r>
              <a:rPr lang="en-US" dirty="0" smtClean="0"/>
              <a:t>: </a:t>
            </a:r>
            <a:endParaRPr lang="en-US" dirty="0"/>
          </a:p>
          <a:p>
            <a:pPr lvl="1"/>
            <a:r>
              <a:rPr lang="en-US" dirty="0" smtClean="0">
                <a:solidFill>
                  <a:srgbClr val="FFFF00"/>
                </a:solidFill>
              </a:rPr>
              <a:t>Ayamel broadens </a:t>
            </a:r>
            <a:r>
              <a:rPr lang="en-US" dirty="0">
                <a:solidFill>
                  <a:srgbClr val="FFFF00"/>
                </a:solidFill>
              </a:rPr>
              <a:t>the range of learners that can </a:t>
            </a:r>
            <a:r>
              <a:rPr lang="en-US" dirty="0" smtClean="0">
                <a:solidFill>
                  <a:srgbClr val="FFFF00"/>
                </a:solidFill>
              </a:rPr>
              <a:t>benefit from </a:t>
            </a:r>
            <a:r>
              <a:rPr lang="en-US" dirty="0">
                <a:solidFill>
                  <a:srgbClr val="FFFF00"/>
                </a:solidFill>
              </a:rPr>
              <a:t>any given sample </a:t>
            </a:r>
            <a:r>
              <a:rPr lang="en-US" dirty="0" smtClean="0">
                <a:solidFill>
                  <a:srgbClr val="FFFF00"/>
                </a:solidFill>
              </a:rPr>
              <a:t>of language that will help students acquire the language.</a:t>
            </a:r>
            <a:endParaRPr lang="en-US" dirty="0">
              <a:solidFill>
                <a:srgbClr val="FFFF00"/>
              </a:solidFill>
            </a:endParaRPr>
          </a:p>
          <a:p>
            <a:endParaRPr lang="en-US" dirty="0" smtClean="0"/>
          </a:p>
        </p:txBody>
      </p:sp>
      <p:pic>
        <p:nvPicPr>
          <p:cNvPr id="5" name="Shape 114"/>
          <p:cNvPicPr preferRelativeResize="0"/>
          <p:nvPr/>
        </p:nvPicPr>
        <p:blipFill>
          <a:blip r:embed="rId2">
            <a:alphaModFix/>
          </a:blip>
          <a:stretch>
            <a:fillRect/>
          </a:stretch>
        </p:blipFill>
        <p:spPr>
          <a:xfrm>
            <a:off x="4841941" y="457201"/>
            <a:ext cx="3492139" cy="3598156"/>
          </a:xfrm>
          <a:prstGeom prst="rect">
            <a:avLst/>
          </a:prstGeom>
          <a:noFill/>
          <a:ln>
            <a:noFill/>
          </a:ln>
        </p:spPr>
      </p:pic>
    </p:spTree>
    <p:extLst>
      <p:ext uri="{BB962C8B-B14F-4D97-AF65-F5344CB8AC3E}">
        <p14:creationId xmlns:p14="http://schemas.microsoft.com/office/powerpoint/2010/main" val="13640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1440" name="Group 16"/>
          <p:cNvGrpSpPr>
            <a:grpSpLocks/>
          </p:cNvGrpSpPr>
          <p:nvPr/>
        </p:nvGrpSpPr>
        <p:grpSpPr bwMode="auto">
          <a:xfrm>
            <a:off x="514352" y="743491"/>
            <a:ext cx="8191498" cy="4083302"/>
            <a:chOff x="134" y="295"/>
            <a:chExt cx="5482" cy="3759"/>
          </a:xfrm>
          <a:effectLst/>
        </p:grpSpPr>
        <p:grpSp>
          <p:nvGrpSpPr>
            <p:cNvPr id="7173" name="Group 13"/>
            <p:cNvGrpSpPr>
              <a:grpSpLocks/>
            </p:cNvGrpSpPr>
            <p:nvPr/>
          </p:nvGrpSpPr>
          <p:grpSpPr bwMode="auto">
            <a:xfrm>
              <a:off x="432" y="295"/>
              <a:ext cx="5184" cy="3449"/>
              <a:chOff x="240" y="439"/>
              <a:chExt cx="5184" cy="3449"/>
            </a:xfrm>
          </p:grpSpPr>
          <p:sp>
            <p:nvSpPr>
              <p:cNvPr id="7176" name="Freeform 10"/>
              <p:cNvSpPr>
                <a:spLocks/>
              </p:cNvSpPr>
              <p:nvPr/>
            </p:nvSpPr>
            <p:spPr bwMode="auto">
              <a:xfrm>
                <a:off x="240" y="439"/>
                <a:ext cx="4939" cy="3404"/>
              </a:xfrm>
              <a:custGeom>
                <a:avLst/>
                <a:gdLst>
                  <a:gd name="T0" fmla="*/ 0 w 4939"/>
                  <a:gd name="T1" fmla="*/ 2629 h 2643"/>
                  <a:gd name="T2" fmla="*/ 2312 w 4939"/>
                  <a:gd name="T3" fmla="*/ 2616 h 2643"/>
                  <a:gd name="T4" fmla="*/ 3823 w 4939"/>
                  <a:gd name="T5" fmla="*/ 2465 h 2643"/>
                  <a:gd name="T6" fmla="*/ 4661 w 4939"/>
                  <a:gd name="T7" fmla="*/ 1816 h 2643"/>
                  <a:gd name="T8" fmla="*/ 4939 w 4939"/>
                  <a:gd name="T9" fmla="*/ 0 h 2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9" h="2643">
                    <a:moveTo>
                      <a:pt x="0" y="2629"/>
                    </a:moveTo>
                    <a:cubicBezTo>
                      <a:pt x="385" y="2627"/>
                      <a:pt x="1675" y="2643"/>
                      <a:pt x="2312" y="2616"/>
                    </a:cubicBezTo>
                    <a:cubicBezTo>
                      <a:pt x="2949" y="2589"/>
                      <a:pt x="3432" y="2598"/>
                      <a:pt x="3823" y="2465"/>
                    </a:cubicBezTo>
                    <a:cubicBezTo>
                      <a:pt x="4214" y="2332"/>
                      <a:pt x="4475" y="2227"/>
                      <a:pt x="4661" y="1816"/>
                    </a:cubicBezTo>
                    <a:cubicBezTo>
                      <a:pt x="4847" y="1405"/>
                      <a:pt x="4881" y="378"/>
                      <a:pt x="4939"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177" name="Line 11"/>
              <p:cNvSpPr>
                <a:spLocks noChangeShapeType="1"/>
              </p:cNvSpPr>
              <p:nvPr/>
            </p:nvSpPr>
            <p:spPr bwMode="auto">
              <a:xfrm flipV="1">
                <a:off x="240" y="912"/>
                <a:ext cx="0" cy="29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178" name="Line 12"/>
              <p:cNvSpPr>
                <a:spLocks noChangeShapeType="1"/>
              </p:cNvSpPr>
              <p:nvPr/>
            </p:nvSpPr>
            <p:spPr bwMode="auto">
              <a:xfrm>
                <a:off x="240" y="3888"/>
                <a:ext cx="51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sp>
          <p:nvSpPr>
            <p:cNvPr id="7174" name="Text Box 14"/>
            <p:cNvSpPr txBox="1">
              <a:spLocks noChangeArrowheads="1"/>
            </p:cNvSpPr>
            <p:nvPr/>
          </p:nvSpPr>
          <p:spPr bwMode="auto">
            <a:xfrm>
              <a:off x="2688" y="3744"/>
              <a:ext cx="58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a:t>Time</a:t>
              </a:r>
            </a:p>
          </p:txBody>
        </p:sp>
        <p:sp>
          <p:nvSpPr>
            <p:cNvPr id="7175" name="Text Box 15"/>
            <p:cNvSpPr txBox="1">
              <a:spLocks noChangeArrowheads="1"/>
            </p:cNvSpPr>
            <p:nvPr/>
          </p:nvSpPr>
          <p:spPr bwMode="auto">
            <a:xfrm rot="16200000">
              <a:off x="-290" y="2108"/>
              <a:ext cx="115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dirty="0"/>
                <a:t>Capabilities</a:t>
              </a:r>
            </a:p>
          </p:txBody>
        </p:sp>
      </p:grpSp>
      <p:sp>
        <p:nvSpPr>
          <p:cNvPr id="2" name="Content Placeholder 1"/>
          <p:cNvSpPr>
            <a:spLocks noGrp="1"/>
          </p:cNvSpPr>
          <p:nvPr>
            <p:ph idx="1"/>
          </p:nvPr>
        </p:nvSpPr>
        <p:spPr>
          <a:xfrm>
            <a:off x="1559941" y="1257299"/>
            <a:ext cx="5619792" cy="2417886"/>
          </a:xfrm>
        </p:spPr>
        <p:txBody>
          <a:bodyPr/>
          <a:lstStyle/>
          <a:p>
            <a:r>
              <a:rPr lang="en-US" dirty="0" smtClean="0"/>
              <a:t>Exponential growth in </a:t>
            </a:r>
            <a:r>
              <a:rPr lang="en-US" dirty="0"/>
              <a:t>the power of information technology.</a:t>
            </a:r>
            <a:endParaRPr lang="en-US" dirty="0" smtClean="0"/>
          </a:p>
          <a:p>
            <a:r>
              <a:rPr lang="en-US" dirty="0" smtClean="0"/>
              <a:t>Ray Kurzweil: We are merely “at the  knee in the curve,”</a:t>
            </a:r>
          </a:p>
          <a:p>
            <a:r>
              <a:rPr lang="en-US" dirty="0" smtClean="0"/>
              <a:t>The notion of exponential advances means that we spend a long time on the left tail of the curve.</a:t>
            </a:r>
          </a:p>
        </p:txBody>
      </p:sp>
      <p:sp>
        <p:nvSpPr>
          <p:cNvPr id="3" name="Title 2"/>
          <p:cNvSpPr>
            <a:spLocks noGrp="1"/>
          </p:cNvSpPr>
          <p:nvPr>
            <p:ph type="title"/>
          </p:nvPr>
        </p:nvSpPr>
        <p:spPr/>
        <p:txBody>
          <a:bodyPr/>
          <a:lstStyle/>
          <a:p>
            <a:r>
              <a:rPr lang="en-US" dirty="0" smtClean="0"/>
              <a:t>Moore’s Law</a:t>
            </a:r>
            <a:endParaRPr lang="en-US" dirty="0"/>
          </a:p>
        </p:txBody>
      </p:sp>
      <p:cxnSp>
        <p:nvCxnSpPr>
          <p:cNvPr id="5" name="Straight Arrow Connector 4"/>
          <p:cNvCxnSpPr/>
          <p:nvPr/>
        </p:nvCxnSpPr>
        <p:spPr>
          <a:xfrm>
            <a:off x="6059606" y="2483893"/>
            <a:ext cx="1274644" cy="1345157"/>
          </a:xfrm>
          <a:prstGeom prst="straightConnector1">
            <a:avLst/>
          </a:prstGeom>
          <a:ln w="38100">
            <a:solidFill>
              <a:srgbClr val="FFFF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45214" y="4323807"/>
            <a:ext cx="6779536" cy="98713"/>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780033" y="1066800"/>
            <a:ext cx="559725" cy="2895600"/>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912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1440"/>
                                        </p:tgtEl>
                                        <p:attrNameLst>
                                          <p:attrName>style.visibility</p:attrName>
                                        </p:attrNameLst>
                                      </p:cBhvr>
                                      <p:to>
                                        <p:strVal val="visible"/>
                                      </p:to>
                                    </p:set>
                                    <p:animEffect transition="in" filter="dissolve">
                                      <p:cBhvr>
                                        <p:cTn id="7" dur="500"/>
                                        <p:tgtEl>
                                          <p:spTgt spid="231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mdb2\Desktop\CALICO 2012\450px-Platovterm1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609" y="1035759"/>
            <a:ext cx="2553156" cy="34042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745" y="2723470"/>
            <a:ext cx="2365659" cy="18640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453" y="416118"/>
            <a:ext cx="2207412" cy="215977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237" y="519508"/>
            <a:ext cx="2843378" cy="226247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608" y="2781981"/>
            <a:ext cx="1896636" cy="1657987"/>
          </a:xfrm>
          <a:prstGeom prst="rect">
            <a:avLst/>
          </a:prstGeom>
        </p:spPr>
      </p:pic>
    </p:spTree>
    <p:extLst>
      <p:ext uri="{BB962C8B-B14F-4D97-AF65-F5344CB8AC3E}">
        <p14:creationId xmlns:p14="http://schemas.microsoft.com/office/powerpoint/2010/main" val="414672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Technical Underpinnings</a:t>
            </a:r>
            <a:endParaRPr lang="en" dirty="0"/>
          </a:p>
        </p:txBody>
      </p:sp>
      <p:sp>
        <p:nvSpPr>
          <p:cNvPr id="163" name="Shape 163"/>
          <p:cNvSpPr txBox="1">
            <a:spLocks noGrp="1"/>
          </p:cNvSpPr>
          <p:nvPr>
            <p:ph idx="1"/>
          </p:nvPr>
        </p:nvSpPr>
        <p:spPr>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pPr>
            <a:r>
              <a:rPr lang="en" dirty="0" smtClean="0"/>
              <a:t>Open architecture</a:t>
            </a:r>
          </a:p>
          <a:p>
            <a:pPr marL="457200" lvl="0" indent="-228600" rtl="0">
              <a:lnSpc>
                <a:spcPct val="100000"/>
              </a:lnSpc>
              <a:spcBef>
                <a:spcPts val="0"/>
              </a:spcBef>
              <a:spcAft>
                <a:spcPts val="0"/>
              </a:spcAft>
            </a:pPr>
            <a:r>
              <a:rPr lang="en" dirty="0" smtClean="0"/>
              <a:t>Client-Server applications</a:t>
            </a:r>
          </a:p>
          <a:p>
            <a:pPr marL="457200" lvl="0" indent="-228600" rtl="0">
              <a:lnSpc>
                <a:spcPct val="100000"/>
              </a:lnSpc>
              <a:spcBef>
                <a:spcPts val="0"/>
              </a:spcBef>
              <a:spcAft>
                <a:spcPts val="0"/>
              </a:spcAft>
            </a:pPr>
            <a:r>
              <a:rPr lang="en" dirty="0" smtClean="0"/>
              <a:t>Standards-based: </a:t>
            </a:r>
          </a:p>
          <a:p>
            <a:pPr marL="914400" lvl="1" indent="-228600" rtl="0">
              <a:lnSpc>
                <a:spcPct val="100000"/>
              </a:lnSpc>
              <a:spcBef>
                <a:spcPts val="0"/>
              </a:spcBef>
              <a:spcAft>
                <a:spcPts val="0"/>
              </a:spcAft>
            </a:pPr>
            <a:r>
              <a:rPr lang="en" dirty="0" smtClean="0"/>
              <a:t>HTML5, CSS, JavaScript</a:t>
            </a:r>
          </a:p>
          <a:p>
            <a:pPr marL="457200" lvl="0" indent="-228600" rtl="0">
              <a:lnSpc>
                <a:spcPct val="100000"/>
              </a:lnSpc>
              <a:spcBef>
                <a:spcPts val="0"/>
              </a:spcBef>
              <a:spcAft>
                <a:spcPts val="0"/>
              </a:spcAft>
            </a:pPr>
            <a:r>
              <a:rPr lang="en" dirty="0" smtClean="0"/>
              <a:t>Multiple browsers:</a:t>
            </a:r>
          </a:p>
          <a:p>
            <a:pPr marL="914400" lvl="1" indent="-228600" rtl="0">
              <a:lnSpc>
                <a:spcPct val="100000"/>
              </a:lnSpc>
              <a:spcBef>
                <a:spcPts val="0"/>
              </a:spcBef>
              <a:spcAft>
                <a:spcPts val="0"/>
              </a:spcAft>
            </a:pPr>
            <a:r>
              <a:rPr lang="en" dirty="0" smtClean="0"/>
              <a:t>Chrome, Firefox, &amp; Safari</a:t>
            </a:r>
          </a:p>
          <a:p>
            <a:pPr marL="914400" lvl="1" indent="-228600" rtl="0">
              <a:lnSpc>
                <a:spcPct val="100000"/>
              </a:lnSpc>
              <a:spcBef>
                <a:spcPts val="0"/>
              </a:spcBef>
              <a:spcAft>
                <a:spcPts val="0"/>
              </a:spcAft>
            </a:pPr>
            <a:r>
              <a:rPr lang="en" dirty="0" smtClean="0"/>
              <a:t>Internet Explorer (Looking better for future versions, Edge etc....)</a:t>
            </a:r>
          </a:p>
          <a:p>
            <a:pPr marL="457200" lvl="0" indent="-228600" rtl="0">
              <a:lnSpc>
                <a:spcPct val="100000"/>
              </a:lnSpc>
              <a:spcBef>
                <a:spcPts val="0"/>
              </a:spcBef>
              <a:spcAft>
                <a:spcPts val="0"/>
              </a:spcAft>
            </a:pPr>
            <a:r>
              <a:rPr lang="en" dirty="0" smtClean="0"/>
              <a:t>Flexible video sources:</a:t>
            </a:r>
          </a:p>
          <a:p>
            <a:pPr marL="914400" lvl="1" indent="-228600" rtl="0">
              <a:lnSpc>
                <a:spcPct val="100000"/>
              </a:lnSpc>
              <a:spcBef>
                <a:spcPts val="0"/>
              </a:spcBef>
              <a:spcAft>
                <a:spcPts val="0"/>
              </a:spcAft>
            </a:pPr>
            <a:r>
              <a:rPr lang="en" dirty="0" smtClean="0"/>
              <a:t>Web server, Brightcove, YouTube, Vimeo, Ooyala, &amp; Wowza</a:t>
            </a:r>
            <a:endParaRPr lang="en"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2600" dirty="0" smtClean="0"/>
              <a:t>Using Ayamel:  A student’s perspective</a:t>
            </a:r>
            <a:endParaRPr lang="en" sz="2600" dirty="0"/>
          </a:p>
        </p:txBody>
      </p:sp>
      <p:sp>
        <p:nvSpPr>
          <p:cNvPr id="181" name="Shape 181"/>
          <p:cNvSpPr txBox="1">
            <a:spLocks noGrp="1"/>
          </p:cNvSpPr>
          <p:nvPr>
            <p:ph idx="1"/>
          </p:nvPr>
        </p:nvSpPr>
        <p:spPr>
          <a:prstGeom prst="rect">
            <a:avLst/>
          </a:prstGeom>
        </p:spPr>
        <p:txBody>
          <a:bodyPr lIns="91425" tIns="91425" rIns="91425" bIns="91425" anchor="t" anchorCtr="0">
            <a:noAutofit/>
          </a:bodyPr>
          <a:lstStyle/>
          <a:p>
            <a:pPr marL="457200" indent="-228600"/>
            <a:r>
              <a:rPr lang="en" dirty="0"/>
              <a:t>Learner engagement: Watching video is fun! </a:t>
            </a:r>
            <a:endParaRPr lang="en" dirty="0" smtClean="0"/>
          </a:p>
          <a:p>
            <a:pPr marL="457200" lvl="0" indent="-228600" rtl="0">
              <a:spcBef>
                <a:spcPts val="0"/>
              </a:spcBef>
            </a:pPr>
            <a:r>
              <a:rPr lang="en" dirty="0" smtClean="0"/>
              <a:t>Interactive language learning platform</a:t>
            </a:r>
          </a:p>
          <a:p>
            <a:pPr marL="457200" lvl="0" indent="-228600" rtl="0">
              <a:spcBef>
                <a:spcPts val="0"/>
              </a:spcBef>
            </a:pPr>
            <a:r>
              <a:rPr lang="en" dirty="0" smtClean="0"/>
              <a:t>Powerful tools for the student</a:t>
            </a:r>
          </a:p>
          <a:p>
            <a:pPr marL="914400" lvl="1" indent="-228600" rtl="0">
              <a:spcBef>
                <a:spcPts val="0"/>
              </a:spcBef>
            </a:pPr>
            <a:r>
              <a:rPr lang="en" dirty="0" smtClean="0"/>
              <a:t>Interactive subtitles</a:t>
            </a:r>
          </a:p>
          <a:p>
            <a:pPr marL="914400" lvl="1" indent="-228600" rtl="0">
              <a:spcBef>
                <a:spcPts val="0"/>
              </a:spcBef>
            </a:pPr>
            <a:r>
              <a:rPr lang="en" dirty="0" smtClean="0"/>
              <a:t>Word list (Quizlet)</a:t>
            </a:r>
          </a:p>
          <a:p>
            <a:pPr marL="914400" lvl="1" indent="-228600" rtl="0">
              <a:spcBef>
                <a:spcPts val="0"/>
              </a:spcBef>
            </a:pPr>
            <a:r>
              <a:rPr lang="en" dirty="0" smtClean="0"/>
              <a:t>Variable playback speed (helpful when watching content made for native audiences)</a:t>
            </a:r>
          </a:p>
          <a:p>
            <a:pPr marL="914400" lvl="1" indent="-228600" rtl="0">
              <a:spcBef>
                <a:spcPts val="0"/>
              </a:spcBef>
            </a:pPr>
            <a:r>
              <a:rPr lang="en" dirty="0" smtClean="0"/>
              <a:t>Easy repeat feature</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2600" dirty="0" smtClean="0"/>
              <a:t>Ayamel and Student Success</a:t>
            </a:r>
            <a:endParaRPr lang="en" sz="2600" dirty="0"/>
          </a:p>
        </p:txBody>
      </p:sp>
      <p:sp>
        <p:nvSpPr>
          <p:cNvPr id="187" name="Shape 187"/>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 dirty="0" smtClean="0"/>
              <a:t>Helpful tools for teachers to make content more meaningful for students:</a:t>
            </a:r>
          </a:p>
          <a:p>
            <a:pPr marL="457200" lvl="0" indent="-228600" rtl="0">
              <a:spcBef>
                <a:spcPts val="0"/>
              </a:spcBef>
            </a:pPr>
            <a:r>
              <a:rPr lang="en" dirty="0" smtClean="0"/>
              <a:t>Development tools</a:t>
            </a:r>
          </a:p>
          <a:p>
            <a:pPr marL="914400" lvl="1" indent="-228600" rtl="0">
              <a:spcBef>
                <a:spcPts val="0"/>
              </a:spcBef>
            </a:pPr>
            <a:r>
              <a:rPr lang="en" sz="1800" dirty="0" smtClean="0"/>
              <a:t>Help pages</a:t>
            </a:r>
          </a:p>
          <a:p>
            <a:pPr marL="914400" lvl="1" indent="-228600" rtl="0">
              <a:spcBef>
                <a:spcPts val="0"/>
              </a:spcBef>
            </a:pPr>
            <a:r>
              <a:rPr lang="en" sz="1800" dirty="0" smtClean="0"/>
              <a:t>CaptionAider</a:t>
            </a:r>
          </a:p>
          <a:p>
            <a:pPr marL="457200" lvl="0" indent="-228600" rtl="0">
              <a:spcBef>
                <a:spcPts val="0"/>
              </a:spcBef>
            </a:pPr>
            <a:r>
              <a:rPr lang="en" dirty="0" smtClean="0"/>
              <a:t>Automatic definitions</a:t>
            </a:r>
          </a:p>
          <a:p>
            <a:pPr marL="457200" lvl="0" indent="-228600" rtl="0">
              <a:spcBef>
                <a:spcPts val="0"/>
              </a:spcBef>
            </a:pPr>
            <a:r>
              <a:rPr lang="en" dirty="0" smtClean="0"/>
              <a:t>Annotations</a:t>
            </a:r>
            <a:endParaRPr lang="en" dirty="0"/>
          </a:p>
        </p:txBody>
      </p:sp>
    </p:spTree>
  </p:cSld>
  <p:clrMapOvr>
    <a:masterClrMapping/>
  </p:clrMapOvr>
  <p:transition spd="slow">
    <p:cut/>
  </p:transition>
  <p:timing>
    <p:tnLst>
      <p:par>
        <p:cTn id="1" dur="indefinite" restart="never" nodeType="tmRoot"/>
      </p:par>
    </p:tnLst>
    <p:bldLst>
      <p:bldP spid="187" grpId="0" build="p" bldLvl="4">
        <p:tmplLst>
          <p:tmpl lvl="1">
            <p:tnLst>
              <p:par>
                <p:cTn presetID="10" presetClass="entr" presetSubtype="0" fill="hold" nodeType="clickEffect">
                  <p:stCondLst>
                    <p:cond delay="0"/>
                  </p:stCondLst>
                  <p:childTnLst>
                    <p:set>
                      <p:cBhvr>
                        <p:cTn dur="1" fill="hold">
                          <p:stCondLst>
                            <p:cond delay="0"/>
                          </p:stCondLst>
                        </p:cTn>
                        <p:tgtEl>
                          <p:spTgt spid="187"/>
                        </p:tgtEl>
                        <p:attrNameLst>
                          <p:attrName>style.visibility</p:attrName>
                        </p:attrNameLst>
                      </p:cBhvr>
                      <p:to>
                        <p:strVal val="visible"/>
                      </p:to>
                    </p:set>
                    <p:animEffect transition="in" filter="fade">
                      <p:cBhvr>
                        <p:cTn dur="500"/>
                        <p:tgtEl>
                          <p:spTgt spid="18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87"/>
                        </p:tgtEl>
                        <p:attrNameLst>
                          <p:attrName>style.visibility</p:attrName>
                        </p:attrNameLst>
                      </p:cBhvr>
                      <p:to>
                        <p:strVal val="visible"/>
                      </p:to>
                    </p:set>
                    <p:animEffect transition="in" filter="fade">
                      <p:cBhvr>
                        <p:cTn dur="500"/>
                        <p:tgtEl>
                          <p:spTgt spid="18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87"/>
                        </p:tgtEl>
                        <p:attrNameLst>
                          <p:attrName>style.visibility</p:attrName>
                        </p:attrNameLst>
                      </p:cBhvr>
                      <p:to>
                        <p:strVal val="visible"/>
                      </p:to>
                    </p:set>
                    <p:animEffect transition="in" filter="fade">
                      <p:cBhvr>
                        <p:cTn dur="500"/>
                        <p:tgtEl>
                          <p:spTgt spid="18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87"/>
                        </p:tgtEl>
                        <p:attrNameLst>
                          <p:attrName>style.visibility</p:attrName>
                        </p:attrNameLst>
                      </p:cBhvr>
                      <p:to>
                        <p:strVal val="visible"/>
                      </p:to>
                    </p:set>
                    <p:animEffect transition="in" filter="fade">
                      <p:cBhvr>
                        <p:cTn dur="500"/>
                        <p:tgtEl>
                          <p:spTgt spid="18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7"/>
                        </p:tgtEl>
                        <p:attrNameLst>
                          <p:attrName>style.visibility</p:attrName>
                        </p:attrNameLst>
                      </p:cBhvr>
                      <p:to>
                        <p:strVal val="visible"/>
                      </p:to>
                    </p:set>
                    <p:animEffect transition="in" filter="fade">
                      <p:cBhvr>
                        <p:cTn dur="500"/>
                        <p:tgtEl>
                          <p:spTgt spid="187"/>
                        </p:tgtEl>
                      </p:cBhvr>
                    </p:animEffect>
                  </p:childTnLst>
                </p:cTn>
              </p:par>
            </p:tnLst>
          </p:tmpl>
        </p:tmplLst>
      </p:b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p:txBody>
          <a:bodyPr/>
          <a:lstStyle/>
          <a:p>
            <a:pPr lvl="0"/>
            <a:r>
              <a:rPr lang="en" dirty="0" smtClean="0"/>
              <a:t>Demonstrations</a:t>
            </a:r>
            <a:endParaRPr lang="en" dirty="0"/>
          </a:p>
        </p:txBody>
      </p:sp>
      <p:sp>
        <p:nvSpPr>
          <p:cNvPr id="5" name="Text Placeholder 4"/>
          <p:cNvSpPr>
            <a:spLocks noGrp="1"/>
          </p:cNvSpPr>
          <p:nvPr>
            <p:ph idx="1"/>
          </p:nvPr>
        </p:nvSpPr>
        <p:spPr/>
        <p:txBody>
          <a:bodyPr>
            <a:normAutofit/>
          </a:bodyPr>
          <a:lstStyle/>
          <a:p>
            <a:r>
              <a:rPr lang="en-US" dirty="0" smtClean="0">
                <a:hlinkClick r:id="rId3"/>
              </a:rPr>
              <a:t>Quizlet.com</a:t>
            </a:r>
            <a:endParaRPr lang="en-US" dirty="0" smtClean="0"/>
          </a:p>
          <a:p>
            <a:r>
              <a:rPr lang="en-US" dirty="0" smtClean="0">
                <a:hlinkClick r:id="rId4"/>
              </a:rPr>
              <a:t>Arabic Encounters</a:t>
            </a:r>
            <a:endParaRPr lang="en-US" dirty="0" smtClean="0"/>
          </a:p>
          <a:p>
            <a:r>
              <a:rPr lang="en-US" dirty="0" err="1" smtClean="0"/>
              <a:t>BYUtv</a:t>
            </a:r>
            <a:r>
              <a:rPr lang="en-US" dirty="0" smtClean="0"/>
              <a:t> (</a:t>
            </a:r>
            <a:r>
              <a:rPr lang="en-US" dirty="0" smtClean="0">
                <a:hlinkClick r:id="rId5"/>
              </a:rPr>
              <a:t>Studio </a:t>
            </a:r>
            <a:r>
              <a:rPr lang="en-US" dirty="0">
                <a:hlinkClick r:id="rId5"/>
              </a:rPr>
              <a:t>C from </a:t>
            </a:r>
            <a:r>
              <a:rPr lang="en-US" dirty="0" smtClean="0">
                <a:hlinkClick r:id="rId5"/>
              </a:rPr>
              <a:t>YouTube</a:t>
            </a:r>
            <a:r>
              <a:rPr lang="en-US" dirty="0" smtClean="0"/>
              <a:t>)</a:t>
            </a:r>
          </a:p>
          <a:p>
            <a:r>
              <a:rPr lang="en-US" dirty="0" smtClean="0">
                <a:hlinkClick r:id="rId6"/>
              </a:rPr>
              <a:t>YouTube </a:t>
            </a:r>
            <a:r>
              <a:rPr lang="en-US" dirty="0">
                <a:hlinkClick r:id="rId6"/>
              </a:rPr>
              <a:t>Video from Russian </a:t>
            </a:r>
            <a:r>
              <a:rPr lang="en-US" dirty="0" smtClean="0">
                <a:hlinkClick r:id="rId6"/>
              </a:rPr>
              <a:t>322</a:t>
            </a:r>
            <a:endParaRPr lang="en-US" dirty="0" smtClean="0"/>
          </a:p>
          <a:p>
            <a:endParaRPr lang="en-US" dirty="0"/>
          </a:p>
        </p:txBody>
      </p:sp>
    </p:spTree>
    <p:extLst>
      <p:ext uri="{BB962C8B-B14F-4D97-AF65-F5344CB8AC3E}">
        <p14:creationId xmlns:p14="http://schemas.microsoft.com/office/powerpoint/2010/main" val="2117250324"/>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2800" dirty="0" smtClean="0"/>
              <a:t>Ayamel in a Russian Course</a:t>
            </a:r>
            <a:endParaRPr lang="en" sz="2800" dirty="0"/>
          </a:p>
        </p:txBody>
      </p:sp>
      <p:sp>
        <p:nvSpPr>
          <p:cNvPr id="193" name="Shape 193"/>
          <p:cNvSpPr txBox="1">
            <a:spLocks noGrp="1"/>
          </p:cNvSpPr>
          <p:nvPr>
            <p:ph idx="1"/>
          </p:nvPr>
        </p:nvSpPr>
        <p:spPr>
          <a:prstGeom prst="rect">
            <a:avLst/>
          </a:prstGeom>
        </p:spPr>
        <p:txBody>
          <a:bodyPr lIns="91425" tIns="91425" rIns="91425" bIns="91425" anchor="t" anchorCtr="0">
            <a:noAutofit/>
          </a:bodyPr>
          <a:lstStyle/>
          <a:p>
            <a:pPr marL="214313" marR="0" indent="-214313" algn="l" defTabSz="342900" rtl="0" eaLnBrk="1" fontAlgn="auto" latinLnBrk="0" hangingPunct="1">
              <a:lnSpc>
                <a:spcPct val="100000"/>
              </a:lnSpc>
              <a:spcBef>
                <a:spcPts val="0"/>
              </a:spcBef>
              <a:spcAft>
                <a:spcPts val="750"/>
              </a:spcAft>
              <a:buClr>
                <a:schemeClr val="tx1"/>
              </a:buClr>
              <a:buSzPct val="100000"/>
              <a:buFont typeface="Arial"/>
              <a:buNone/>
              <a:tabLst/>
              <a:defRPr/>
            </a:pPr>
            <a:r>
              <a:rPr lang="en-US" dirty="0" smtClean="0"/>
              <a:t>Russian 202 (proficiency intermediate-low to intermediate-mid)</a:t>
            </a:r>
          </a:p>
          <a:p>
            <a:pPr rtl="0">
              <a:spcBef>
                <a:spcPts val="0"/>
              </a:spcBef>
              <a:buNone/>
            </a:pPr>
            <a:r>
              <a:rPr lang="en" dirty="0" smtClean="0"/>
              <a:t>Purpose for use</a:t>
            </a:r>
          </a:p>
          <a:p>
            <a:pPr marL="457200" lvl="0" indent="-228600" rtl="0">
              <a:spcBef>
                <a:spcPts val="0"/>
              </a:spcBef>
            </a:pPr>
            <a:r>
              <a:rPr lang="en" dirty="0"/>
              <a:t>P</a:t>
            </a:r>
            <a:r>
              <a:rPr lang="en" dirty="0" smtClean="0"/>
              <a:t>rovide accessible, authentic input</a:t>
            </a:r>
          </a:p>
          <a:p>
            <a:pPr marL="457200" lvl="0" indent="-228600" rtl="0">
              <a:spcBef>
                <a:spcPts val="0"/>
              </a:spcBef>
            </a:pPr>
            <a:r>
              <a:rPr lang="en" dirty="0"/>
              <a:t>P</a:t>
            </a:r>
            <a:r>
              <a:rPr lang="en" dirty="0" smtClean="0"/>
              <a:t>rovide access to cultural products and perspectives</a:t>
            </a:r>
          </a:p>
          <a:p>
            <a:pPr marL="457200" lvl="0" indent="-228600" rtl="0">
              <a:spcBef>
                <a:spcPts val="0"/>
              </a:spcBef>
            </a:pPr>
            <a:r>
              <a:rPr lang="en" dirty="0" smtClean="0"/>
              <a:t>Promote motivation</a:t>
            </a:r>
          </a:p>
        </p:txBody>
      </p:sp>
    </p:spTree>
  </p:cSld>
  <p:clrMapOvr>
    <a:masterClrMapping/>
  </p:clrMapOvr>
  <p:transition spd="slow">
    <p:cut/>
  </p:transition>
  <p:timing>
    <p:tnLst>
      <p:par>
        <p:cTn id="1" dur="indefinite" restart="never" nodeType="tmRoot"/>
      </p:par>
    </p:tnLst>
    <p:bldLst>
      <p:bldP spid="193" grpId="0" build="p" bldLvl="4">
        <p:tmplLst>
          <p:tmpl lvl="1">
            <p:tnLst>
              <p:par>
                <p:cTn presetID="10" presetClass="entr" presetSubtype="0" fill="hold" nodeType="click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p:txBody>
          <a:bodyPr/>
          <a:lstStyle/>
          <a:p>
            <a:r>
              <a:rPr lang="en" dirty="0" smtClean="0"/>
              <a:t>Background of Ayamel</a:t>
            </a:r>
            <a:endParaRPr lang="en" dirty="0"/>
          </a:p>
        </p:txBody>
      </p:sp>
      <p:sp>
        <p:nvSpPr>
          <p:cNvPr id="126" name="Shape 126"/>
          <p:cNvSpPr txBox="1">
            <a:spLocks noGrp="1"/>
          </p:cNvSpPr>
          <p:nvPr>
            <p:ph idx="1"/>
          </p:nvPr>
        </p:nvSpPr>
        <p:spPr/>
        <p:txBody>
          <a:bodyPr>
            <a:normAutofit fontScale="92500" lnSpcReduction="10000"/>
          </a:bodyPr>
          <a:lstStyle/>
          <a:p>
            <a:pPr lvl="0"/>
            <a:r>
              <a:rPr lang="en" dirty="0" smtClean="0"/>
              <a:t>$300,000 Federal grant from The Language Flagship to</a:t>
            </a:r>
            <a:br>
              <a:rPr lang="en" dirty="0" smtClean="0"/>
            </a:br>
            <a:r>
              <a:rPr lang="en" dirty="0" smtClean="0"/>
              <a:t>American Councils for International Education</a:t>
            </a:r>
          </a:p>
          <a:p>
            <a:pPr lvl="1"/>
            <a:r>
              <a:rPr lang="en" dirty="0" smtClean="0"/>
              <a:t>$100K to BYU as well as BYU Contibutions</a:t>
            </a:r>
          </a:p>
          <a:p>
            <a:pPr lvl="1"/>
            <a:r>
              <a:rPr lang="en" dirty="0" smtClean="0"/>
              <a:t>Ayamel.org for the </a:t>
            </a:r>
            <a:r>
              <a:rPr lang="en" dirty="0"/>
              <a:t>API versus </a:t>
            </a:r>
            <a:r>
              <a:rPr lang="en" dirty="0" smtClean="0"/>
              <a:t>Ayamel@BYU</a:t>
            </a:r>
          </a:p>
          <a:p>
            <a:pPr lvl="0"/>
            <a:r>
              <a:rPr lang="en" dirty="0" smtClean="0"/>
              <a:t>Started as Flagship Media Library</a:t>
            </a:r>
          </a:p>
          <a:p>
            <a:pPr lvl="1"/>
            <a:r>
              <a:rPr lang="en" dirty="0" smtClean="0"/>
              <a:t>Now IML (Ayamel) instead of FML (Urban Dictionary…)</a:t>
            </a:r>
          </a:p>
          <a:p>
            <a:pPr lvl="0"/>
            <a:r>
              <a:rPr lang="en" dirty="0" smtClean="0"/>
              <a:t>Primary design premise for Ayamel</a:t>
            </a:r>
          </a:p>
          <a:p>
            <a:pPr lvl="1"/>
            <a:r>
              <a:rPr lang="en" dirty="0" smtClean="0">
                <a:solidFill>
                  <a:srgbClr val="FFFF00"/>
                </a:solidFill>
              </a:rPr>
              <a:t>Let’s build YouTube on </a:t>
            </a:r>
            <a:r>
              <a:rPr lang="en" dirty="0">
                <a:solidFill>
                  <a:srgbClr val="FFFF00"/>
                </a:solidFill>
              </a:rPr>
              <a:t>s</a:t>
            </a:r>
            <a:r>
              <a:rPr lang="en" dirty="0" smtClean="0">
                <a:solidFill>
                  <a:srgbClr val="FFFF00"/>
                </a:solidFill>
              </a:rPr>
              <a:t>teroids to support Language Learning!</a:t>
            </a:r>
          </a:p>
        </p:txBody>
      </p:sp>
    </p:spTree>
    <p:extLst>
      <p:ext uri="{BB962C8B-B14F-4D97-AF65-F5344CB8AC3E}">
        <p14:creationId xmlns:p14="http://schemas.microsoft.com/office/powerpoint/2010/main" val="3679159727"/>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Design</a:t>
            </a:r>
            <a:endParaRPr lang="en-US" dirty="0"/>
          </a:p>
        </p:txBody>
      </p:sp>
      <p:sp>
        <p:nvSpPr>
          <p:cNvPr id="3" name="Content Placeholder 2"/>
          <p:cNvSpPr>
            <a:spLocks noGrp="1"/>
          </p:cNvSpPr>
          <p:nvPr>
            <p:ph idx="1"/>
          </p:nvPr>
        </p:nvSpPr>
        <p:spPr/>
        <p:txBody>
          <a:bodyPr/>
          <a:lstStyle/>
          <a:p>
            <a:r>
              <a:rPr lang="en-US" dirty="0" smtClean="0"/>
              <a:t>Pre-Activities</a:t>
            </a:r>
          </a:p>
          <a:p>
            <a:r>
              <a:rPr lang="en-US" dirty="0" smtClean="0"/>
              <a:t>During Activities</a:t>
            </a:r>
          </a:p>
          <a:p>
            <a:r>
              <a:rPr lang="en-US" dirty="0" smtClean="0"/>
              <a:t>Post-activities</a:t>
            </a:r>
            <a:endParaRPr lang="en-US" dirty="0"/>
          </a:p>
        </p:txBody>
      </p:sp>
    </p:spTree>
    <p:extLst>
      <p:ext uri="{BB962C8B-B14F-4D97-AF65-F5344CB8AC3E}">
        <p14:creationId xmlns:p14="http://schemas.microsoft.com/office/powerpoint/2010/main" val="179748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(In class) </a:t>
            </a:r>
          </a:p>
        </p:txBody>
      </p:sp>
      <p:sp>
        <p:nvSpPr>
          <p:cNvPr id="3" name="Text Placeholder 2"/>
          <p:cNvSpPr>
            <a:spLocks noGrp="1"/>
          </p:cNvSpPr>
          <p:nvPr>
            <p:ph idx="1"/>
          </p:nvPr>
        </p:nvSpPr>
        <p:spPr/>
        <p:txBody>
          <a:bodyPr/>
          <a:lstStyle/>
          <a:p>
            <a:r>
              <a:rPr lang="en-US" dirty="0" smtClean="0"/>
              <a:t>Introducing the video (when it was filmed, popularity in the target culture, etc.)</a:t>
            </a:r>
          </a:p>
          <a:p>
            <a:r>
              <a:rPr lang="en-US" dirty="0" smtClean="0"/>
              <a:t>Asking questions about student experiences similar to what will happen in the video.</a:t>
            </a:r>
          </a:p>
          <a:p>
            <a:r>
              <a:rPr lang="en-US" dirty="0" smtClean="0"/>
              <a:t>Watching video with sound off and deciding what is going on.</a:t>
            </a:r>
          </a:p>
        </p:txBody>
      </p:sp>
    </p:spTree>
    <p:extLst>
      <p:ext uri="{BB962C8B-B14F-4D97-AF65-F5344CB8AC3E}">
        <p14:creationId xmlns:p14="http://schemas.microsoft.com/office/powerpoint/2010/main" val="2833565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(First viewing)</a:t>
            </a:r>
          </a:p>
        </p:txBody>
      </p:sp>
      <p:sp>
        <p:nvSpPr>
          <p:cNvPr id="3" name="Text Placeholder 2"/>
          <p:cNvSpPr>
            <a:spLocks noGrp="1"/>
          </p:cNvSpPr>
          <p:nvPr>
            <p:ph idx="1"/>
          </p:nvPr>
        </p:nvSpPr>
        <p:spPr/>
        <p:txBody>
          <a:bodyPr/>
          <a:lstStyle/>
          <a:p>
            <a:r>
              <a:rPr lang="en-US" dirty="0" smtClean="0"/>
              <a:t>General questions</a:t>
            </a:r>
          </a:p>
          <a:p>
            <a:r>
              <a:rPr lang="en-US" dirty="0" smtClean="0"/>
              <a:t>Who said what?</a:t>
            </a:r>
          </a:p>
        </p:txBody>
      </p:sp>
    </p:spTree>
    <p:extLst>
      <p:ext uri="{BB962C8B-B14F-4D97-AF65-F5344CB8AC3E}">
        <p14:creationId xmlns:p14="http://schemas.microsoft.com/office/powerpoint/2010/main" val="1067206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(Second viewing)</a:t>
            </a:r>
          </a:p>
        </p:txBody>
      </p:sp>
      <p:sp>
        <p:nvSpPr>
          <p:cNvPr id="3" name="Text Placeholder 2"/>
          <p:cNvSpPr>
            <a:spLocks noGrp="1"/>
          </p:cNvSpPr>
          <p:nvPr>
            <p:ph idx="1"/>
          </p:nvPr>
        </p:nvSpPr>
        <p:spPr/>
        <p:txBody>
          <a:bodyPr/>
          <a:lstStyle/>
          <a:p>
            <a:r>
              <a:rPr lang="en-US" dirty="0" smtClean="0"/>
              <a:t>Put events in order</a:t>
            </a:r>
          </a:p>
          <a:p>
            <a:r>
              <a:rPr lang="en-US" dirty="0" smtClean="0"/>
              <a:t>True or false questions</a:t>
            </a:r>
          </a:p>
          <a:p>
            <a:r>
              <a:rPr lang="en-US" dirty="0" smtClean="0"/>
              <a:t>Questions on the details of the video</a:t>
            </a:r>
          </a:p>
        </p:txBody>
      </p:sp>
    </p:spTree>
    <p:extLst>
      <p:ext uri="{BB962C8B-B14F-4D97-AF65-F5344CB8AC3E}">
        <p14:creationId xmlns:p14="http://schemas.microsoft.com/office/powerpoint/2010/main" val="4131275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Activity 1 (After viewing)</a:t>
            </a:r>
          </a:p>
        </p:txBody>
      </p:sp>
      <p:sp>
        <p:nvSpPr>
          <p:cNvPr id="3" name="Text Placeholder 2"/>
          <p:cNvSpPr>
            <a:spLocks noGrp="1"/>
          </p:cNvSpPr>
          <p:nvPr>
            <p:ph idx="1"/>
          </p:nvPr>
        </p:nvSpPr>
        <p:spPr/>
        <p:txBody>
          <a:bodyPr/>
          <a:lstStyle/>
          <a:p>
            <a:r>
              <a:rPr lang="en-US" dirty="0" smtClean="0"/>
              <a:t>Write a summary</a:t>
            </a:r>
          </a:p>
          <a:p>
            <a:r>
              <a:rPr lang="en-US" dirty="0" smtClean="0"/>
              <a:t>Predict what will happen next</a:t>
            </a:r>
          </a:p>
          <a:p>
            <a:r>
              <a:rPr lang="en-US" dirty="0" smtClean="0"/>
              <a:t>Write a different ending</a:t>
            </a:r>
          </a:p>
          <a:p>
            <a:r>
              <a:rPr lang="en-US" dirty="0" smtClean="0"/>
              <a:t>Move from the video into the lives of the students.</a:t>
            </a:r>
          </a:p>
        </p:txBody>
      </p:sp>
    </p:spTree>
    <p:extLst>
      <p:ext uri="{BB962C8B-B14F-4D97-AF65-F5344CB8AC3E}">
        <p14:creationId xmlns:p14="http://schemas.microsoft.com/office/powerpoint/2010/main" val="1481416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Post-Activity 2 (In class)</a:t>
            </a:r>
            <a:endParaRPr lang="en-US" dirty="0" smtClean="0"/>
          </a:p>
        </p:txBody>
      </p:sp>
      <p:sp>
        <p:nvSpPr>
          <p:cNvPr id="3" name="Text Placeholder 2"/>
          <p:cNvSpPr>
            <a:spLocks noGrp="1"/>
          </p:cNvSpPr>
          <p:nvPr>
            <p:ph idx="1"/>
          </p:nvPr>
        </p:nvSpPr>
        <p:spPr/>
        <p:txBody>
          <a:bodyPr/>
          <a:lstStyle/>
          <a:p>
            <a:r>
              <a:rPr lang="en-US" smtClean="0"/>
              <a:t>What didn’t you understand?</a:t>
            </a:r>
          </a:p>
          <a:p>
            <a:r>
              <a:rPr lang="en-US" smtClean="0"/>
              <a:t>Summarize </a:t>
            </a:r>
          </a:p>
          <a:p>
            <a:r>
              <a:rPr lang="en-US" smtClean="0"/>
              <a:t>Work on grammar and lexicon from the episode</a:t>
            </a:r>
          </a:p>
          <a:p>
            <a:r>
              <a:rPr lang="en-US" smtClean="0"/>
              <a:t>Act out portions of the film</a:t>
            </a:r>
            <a:endParaRPr lang="en-US" dirty="0" smtClean="0"/>
          </a:p>
        </p:txBody>
      </p:sp>
    </p:spTree>
    <p:extLst>
      <p:ext uri="{BB962C8B-B14F-4D97-AF65-F5344CB8AC3E}">
        <p14:creationId xmlns:p14="http://schemas.microsoft.com/office/powerpoint/2010/main" val="1839418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Post-Activity 3</a:t>
            </a:r>
          </a:p>
        </p:txBody>
      </p:sp>
      <p:sp>
        <p:nvSpPr>
          <p:cNvPr id="3" name="Text Placeholder 2"/>
          <p:cNvSpPr>
            <a:spLocks noGrp="1"/>
          </p:cNvSpPr>
          <p:nvPr>
            <p:ph idx="1"/>
          </p:nvPr>
        </p:nvSpPr>
        <p:spPr/>
        <p:txBody>
          <a:bodyPr/>
          <a:lstStyle/>
          <a:p>
            <a:r>
              <a:rPr lang="en-US" dirty="0" smtClean="0"/>
              <a:t>Students write and act out an additional episode that is related to the video</a:t>
            </a:r>
          </a:p>
        </p:txBody>
      </p:sp>
    </p:spTree>
    <p:extLst>
      <p:ext uri="{BB962C8B-B14F-4D97-AF65-F5344CB8AC3E}">
        <p14:creationId xmlns:p14="http://schemas.microsoft.com/office/powerpoint/2010/main" val="2960088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lIns="91425" tIns="91425" rIns="91425" bIns="91425" anchor="b" anchorCtr="0">
            <a:noAutofit/>
          </a:bodyPr>
          <a:lstStyle/>
          <a:p>
            <a:pPr rtl="0">
              <a:spcBef>
                <a:spcPts val="0"/>
              </a:spcBef>
              <a:buNone/>
            </a:pPr>
            <a:r>
              <a:rPr lang="en" sz="2800" dirty="0" smtClean="0"/>
              <a:t>Ayamel in a Russian Course: </a:t>
            </a:r>
          </a:p>
          <a:p>
            <a:pPr lvl="0" rtl="0">
              <a:spcBef>
                <a:spcPts val="0"/>
              </a:spcBef>
              <a:buNone/>
            </a:pPr>
            <a:r>
              <a:rPr lang="en" sz="2800" dirty="0" smtClean="0"/>
              <a:t>Student Perspectives</a:t>
            </a:r>
            <a:endParaRPr lang="en" sz="2800" dirty="0"/>
          </a:p>
        </p:txBody>
      </p:sp>
      <p:sp>
        <p:nvSpPr>
          <p:cNvPr id="199" name="Shape 199"/>
          <p:cNvSpPr txBox="1">
            <a:spLocks noGrp="1"/>
          </p:cNvSpPr>
          <p:nvPr>
            <p:ph idx="1"/>
          </p:nvPr>
        </p:nvSpPr>
        <p:spPr>
          <a:prstGeom prst="rect">
            <a:avLst/>
          </a:prstGeom>
        </p:spPr>
        <p:txBody>
          <a:bodyPr lIns="91425" tIns="91425" rIns="91425" bIns="91425" anchor="t" anchorCtr="0">
            <a:noAutofit/>
          </a:bodyPr>
          <a:lstStyle/>
          <a:p>
            <a:pPr rtl="0">
              <a:spcBef>
                <a:spcPts val="0"/>
              </a:spcBef>
              <a:buNone/>
            </a:pPr>
            <a:r>
              <a:rPr lang="en" dirty="0" smtClean="0"/>
              <a:t>Ayamel was helpful to me in my study of Russian because</a:t>
            </a:r>
          </a:p>
          <a:p>
            <a:pPr marL="457200" lvl="0" indent="-228600" rtl="0">
              <a:spcBef>
                <a:spcPts val="0"/>
              </a:spcBef>
            </a:pPr>
            <a:r>
              <a:rPr lang="en" dirty="0"/>
              <a:t>I</a:t>
            </a:r>
            <a:r>
              <a:rPr lang="en" dirty="0" smtClean="0"/>
              <a:t>t helps me connect to Russians...It’s an innovative cultural experience.</a:t>
            </a:r>
          </a:p>
          <a:p>
            <a:pPr marL="457200" lvl="0" indent="-228600" rtl="0">
              <a:spcBef>
                <a:spcPts val="0"/>
              </a:spcBef>
            </a:pPr>
            <a:r>
              <a:rPr lang="en" dirty="0" smtClean="0"/>
              <a:t>I was introduced to Russian vocabulary in a fun way which made it easier to retain the new words</a:t>
            </a:r>
          </a:p>
          <a:p>
            <a:pPr marL="457200" lvl="0" indent="-228600" rtl="0">
              <a:spcBef>
                <a:spcPts val="0"/>
              </a:spcBef>
            </a:pPr>
            <a:r>
              <a:rPr lang="en" dirty="0" smtClean="0"/>
              <a:t>I was able to easily access the videos which are a type of immersion that we can access in Provo.</a:t>
            </a:r>
          </a:p>
        </p:txBody>
      </p:sp>
    </p:spTree>
  </p:cSld>
  <p:clrMapOvr>
    <a:masterClrMapping/>
  </p:clrMapOvr>
  <p:transition spd="slow">
    <p:cut/>
  </p:transition>
  <p:timing>
    <p:tnLst>
      <p:par>
        <p:cTn id="1" dur="indefinite" restart="never" nodeType="tmRoot"/>
      </p:par>
    </p:tnLst>
    <p:bldLst>
      <p:bldP spid="199" grpId="0" build="p" bldLvl="4">
        <p:tmplLst>
          <p:tmpl lvl="1">
            <p:tnLst>
              <p:par>
                <p:cTn presetID="10" presetClass="entr" presetSubtype="0" fill="hold" nodeType="clickEffect">
                  <p:stCondLst>
                    <p:cond delay="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childTnLst>
                </p:cTn>
              </p:par>
            </p:tnLst>
          </p:tmpl>
        </p:tmplLst>
      </p:b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p:spPr>
        <p:txBody>
          <a:bodyPr lIns="91425" tIns="91425" rIns="91425" bIns="91425" anchor="b" anchorCtr="0">
            <a:noAutofit/>
          </a:bodyPr>
          <a:lstStyle/>
          <a:p>
            <a:pPr rtl="0">
              <a:spcBef>
                <a:spcPts val="0"/>
              </a:spcBef>
              <a:buNone/>
            </a:pPr>
            <a:r>
              <a:rPr lang="en" sz="2800" dirty="0" smtClean="0"/>
              <a:t>Ayamel in a Russian Course:</a:t>
            </a:r>
          </a:p>
          <a:p>
            <a:pPr lvl="0" rtl="0">
              <a:spcBef>
                <a:spcPts val="0"/>
              </a:spcBef>
              <a:buNone/>
            </a:pPr>
            <a:r>
              <a:rPr lang="en" sz="2800" dirty="0" smtClean="0"/>
              <a:t>Student Perspectives</a:t>
            </a:r>
            <a:endParaRPr lang="en" sz="2800" dirty="0"/>
          </a:p>
        </p:txBody>
      </p:sp>
      <p:sp>
        <p:nvSpPr>
          <p:cNvPr id="205" name="Shape 205"/>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 dirty="0" smtClean="0"/>
              <a:t>I enjoyed learning Russian with Ayamel because...</a:t>
            </a:r>
          </a:p>
          <a:p>
            <a:pPr marL="457200" lvl="0" indent="-228600" rtl="0">
              <a:spcBef>
                <a:spcPts val="0"/>
              </a:spcBef>
            </a:pPr>
            <a:r>
              <a:rPr lang="en" dirty="0" smtClean="0"/>
              <a:t>I was able to learn the pronunciation as well as the spelling of the words at the same time.</a:t>
            </a:r>
          </a:p>
          <a:p>
            <a:pPr marL="457200" lvl="0" indent="-228600" rtl="0">
              <a:spcBef>
                <a:spcPts val="0"/>
              </a:spcBef>
            </a:pPr>
            <a:r>
              <a:rPr lang="en" dirty="0" smtClean="0"/>
              <a:t>The situations felt more real than a textbook. </a:t>
            </a:r>
          </a:p>
          <a:p>
            <a:pPr marL="457200" lvl="0" indent="-228600" rtl="0">
              <a:spcBef>
                <a:spcPts val="0"/>
              </a:spcBef>
            </a:pPr>
            <a:r>
              <a:rPr lang="en" dirty="0" smtClean="0"/>
              <a:t>It was great and I hope someone develops an app for kids.</a:t>
            </a:r>
          </a:p>
        </p:txBody>
      </p:sp>
    </p:spTree>
  </p:cSld>
  <p:clrMapOvr>
    <a:masterClrMapping/>
  </p:clrMapOvr>
  <p:transition spd="slow">
    <p:cut/>
  </p:transition>
  <p:timing>
    <p:tnLst>
      <p:par>
        <p:cTn id="1" dur="indefinite" restart="never" nodeType="tmRoot"/>
      </p:par>
    </p:tnLst>
    <p:bldLst>
      <p:bldP spid="205" grpId="0" build="p" bldLvl="4">
        <p:tmplLst>
          <p:tmpl lvl="1">
            <p:tnLst>
              <p:par>
                <p:cTn presetID="10" presetClass="entr" presetSubtype="0" fill="hold" nodeType="clickEffect">
                  <p:stCondLst>
                    <p:cond delay="0"/>
                  </p:stCondLst>
                  <p:childTnLst>
                    <p:set>
                      <p:cBhvr>
                        <p:cTn dur="1" fill="hold">
                          <p:stCondLst>
                            <p:cond delay="0"/>
                          </p:stCondLst>
                        </p:cTn>
                        <p:tgtEl>
                          <p:spTgt spid="205"/>
                        </p:tgtEl>
                        <p:attrNameLst>
                          <p:attrName>style.visibility</p:attrName>
                        </p:attrNameLst>
                      </p:cBhvr>
                      <p:to>
                        <p:strVal val="visible"/>
                      </p:to>
                    </p:set>
                    <p:animEffect transition="in" filter="fade">
                      <p:cBhvr>
                        <p:cTn dur="500"/>
                        <p:tgtEl>
                          <p:spTgt spid="20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205"/>
                        </p:tgtEl>
                        <p:attrNameLst>
                          <p:attrName>style.visibility</p:attrName>
                        </p:attrNameLst>
                      </p:cBhvr>
                      <p:to>
                        <p:strVal val="visible"/>
                      </p:to>
                    </p:set>
                    <p:animEffect transition="in" filter="fade">
                      <p:cBhvr>
                        <p:cTn dur="500"/>
                        <p:tgtEl>
                          <p:spTgt spid="20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205"/>
                        </p:tgtEl>
                        <p:attrNameLst>
                          <p:attrName>style.visibility</p:attrName>
                        </p:attrNameLst>
                      </p:cBhvr>
                      <p:to>
                        <p:strVal val="visible"/>
                      </p:to>
                    </p:set>
                    <p:animEffect transition="in" filter="fade">
                      <p:cBhvr>
                        <p:cTn dur="500"/>
                        <p:tgtEl>
                          <p:spTgt spid="20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205"/>
                        </p:tgtEl>
                        <p:attrNameLst>
                          <p:attrName>style.visibility</p:attrName>
                        </p:attrNameLst>
                      </p:cBhvr>
                      <p:to>
                        <p:strVal val="visible"/>
                      </p:to>
                    </p:set>
                    <p:animEffect transition="in" filter="fade">
                      <p:cBhvr>
                        <p:cTn dur="500"/>
                        <p:tgtEl>
                          <p:spTgt spid="20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5"/>
                        </p:tgtEl>
                        <p:attrNameLst>
                          <p:attrName>style.visibility</p:attrName>
                        </p:attrNameLst>
                      </p:cBhvr>
                      <p:to>
                        <p:strVal val="visible"/>
                      </p:to>
                    </p:set>
                    <p:animEffect transition="in" filter="fade">
                      <p:cBhvr>
                        <p:cTn dur="500"/>
                        <p:tgtEl>
                          <p:spTgt spid="205"/>
                        </p:tgtEl>
                      </p:cBhvr>
                    </p:animEffect>
                  </p:childTnLst>
                </p:cTn>
              </p:par>
            </p:tnLst>
          </p:tmpl>
        </p:tmplLst>
      </p:b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p:spPr>
        <p:txBody>
          <a:bodyPr lIns="91425" tIns="91425" rIns="91425" bIns="91425" anchor="b" anchorCtr="0">
            <a:noAutofit/>
          </a:bodyPr>
          <a:lstStyle/>
          <a:p>
            <a:pPr rtl="0">
              <a:spcBef>
                <a:spcPts val="0"/>
              </a:spcBef>
              <a:buNone/>
            </a:pPr>
            <a:r>
              <a:rPr lang="en" sz="2800" dirty="0" smtClean="0"/>
              <a:t>Ayamel in a Russian Course:</a:t>
            </a:r>
          </a:p>
          <a:p>
            <a:pPr lvl="0" rtl="0">
              <a:spcBef>
                <a:spcPts val="0"/>
              </a:spcBef>
              <a:buNone/>
            </a:pPr>
            <a:r>
              <a:rPr lang="en" sz="2800" dirty="0" smtClean="0"/>
              <a:t>Student Perspectives</a:t>
            </a:r>
            <a:endParaRPr lang="en" sz="2800" dirty="0"/>
          </a:p>
        </p:txBody>
      </p:sp>
      <p:sp>
        <p:nvSpPr>
          <p:cNvPr id="211" name="Shape 211"/>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 dirty="0" smtClean="0"/>
              <a:t>Using Ayamel in my study of Russian I was able to</a:t>
            </a:r>
          </a:p>
          <a:p>
            <a:pPr marL="457200" lvl="0" indent="-228600" rtl="0">
              <a:spcBef>
                <a:spcPts val="0"/>
              </a:spcBef>
            </a:pPr>
            <a:r>
              <a:rPr lang="en" dirty="0" smtClean="0"/>
              <a:t>get a better grasp on what the movies and cartoons were trying to convey.</a:t>
            </a:r>
          </a:p>
          <a:p>
            <a:pPr marL="457200" lvl="0" indent="-228600" rtl="0">
              <a:spcBef>
                <a:spcPts val="0"/>
              </a:spcBef>
            </a:pPr>
            <a:r>
              <a:rPr lang="en" dirty="0" smtClean="0"/>
              <a:t>learn a lot while enjoying my homework. It was really helpful because it was fun, and I created associations which helped me learn new words.</a:t>
            </a:r>
          </a:p>
          <a:p>
            <a:pPr marL="457200" lvl="0" indent="-228600" rtl="0">
              <a:spcBef>
                <a:spcPts val="0"/>
              </a:spcBef>
            </a:pPr>
            <a:r>
              <a:rPr lang="en" dirty="0" smtClean="0"/>
              <a:t>hear how the phrases were supposed to sound and repeat them as needed.</a:t>
            </a:r>
          </a:p>
        </p:txBody>
      </p:sp>
    </p:spTree>
  </p:cSld>
  <p:clrMapOvr>
    <a:masterClrMapping/>
  </p:clrMapOvr>
  <p:transition spd="slow">
    <p:cut/>
  </p:transition>
  <p:timing>
    <p:tnLst>
      <p:par>
        <p:cTn id="1" dur="indefinite" restart="never" nodeType="tmRoot"/>
      </p:par>
    </p:tnLst>
    <p:bldLst>
      <p:bldP spid="211" grpId="0" build="p" bldLvl="4">
        <p:tmplLst>
          <p:tmpl lvl="1">
            <p:tnLst>
              <p:par>
                <p:cTn presetID="10" presetClass="entr" presetSubtype="0" fill="hold" nodeType="clickEffect">
                  <p:stCondLst>
                    <p:cond delay="0"/>
                  </p:stCondLst>
                  <p:childTnLst>
                    <p:set>
                      <p:cBhvr>
                        <p:cTn dur="1" fill="hold">
                          <p:stCondLst>
                            <p:cond delay="0"/>
                          </p:stCondLst>
                        </p:cTn>
                        <p:tgtEl>
                          <p:spTgt spid="211"/>
                        </p:tgtEl>
                        <p:attrNameLst>
                          <p:attrName>style.visibility</p:attrName>
                        </p:attrNameLst>
                      </p:cBhvr>
                      <p:to>
                        <p:strVal val="visible"/>
                      </p:to>
                    </p:set>
                    <p:animEffect transition="in" filter="fade">
                      <p:cBhvr>
                        <p:cTn dur="500"/>
                        <p:tgtEl>
                          <p:spTgt spid="211"/>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211"/>
                        </p:tgtEl>
                        <p:attrNameLst>
                          <p:attrName>style.visibility</p:attrName>
                        </p:attrNameLst>
                      </p:cBhvr>
                      <p:to>
                        <p:strVal val="visible"/>
                      </p:to>
                    </p:set>
                    <p:animEffect transition="in" filter="fade">
                      <p:cBhvr>
                        <p:cTn dur="500"/>
                        <p:tgtEl>
                          <p:spTgt spid="211"/>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211"/>
                        </p:tgtEl>
                        <p:attrNameLst>
                          <p:attrName>style.visibility</p:attrName>
                        </p:attrNameLst>
                      </p:cBhvr>
                      <p:to>
                        <p:strVal val="visible"/>
                      </p:to>
                    </p:set>
                    <p:animEffect transition="in" filter="fade">
                      <p:cBhvr>
                        <p:cTn dur="500"/>
                        <p:tgtEl>
                          <p:spTgt spid="211"/>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211"/>
                        </p:tgtEl>
                        <p:attrNameLst>
                          <p:attrName>style.visibility</p:attrName>
                        </p:attrNameLst>
                      </p:cBhvr>
                      <p:to>
                        <p:strVal val="visible"/>
                      </p:to>
                    </p:set>
                    <p:animEffect transition="in" filter="fade">
                      <p:cBhvr>
                        <p:cTn dur="500"/>
                        <p:tgtEl>
                          <p:spTgt spid="2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11"/>
                        </p:tgtEl>
                        <p:attrNameLst>
                          <p:attrName>style.visibility</p:attrName>
                        </p:attrNameLst>
                      </p:cBhvr>
                      <p:to>
                        <p:strVal val="visible"/>
                      </p:to>
                    </p:set>
                    <p:animEffect transition="in" filter="fade">
                      <p:cBhvr>
                        <p:cTn dur="500"/>
                        <p:tgtEl>
                          <p:spTgt spid="211"/>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Ayamel</a:t>
            </a:r>
            <a:endParaRPr lang="en-US" dirty="0"/>
          </a:p>
        </p:txBody>
      </p:sp>
      <p:sp>
        <p:nvSpPr>
          <p:cNvPr id="3" name="Content Placeholder 2"/>
          <p:cNvSpPr>
            <a:spLocks noGrp="1"/>
          </p:cNvSpPr>
          <p:nvPr>
            <p:ph idx="1"/>
          </p:nvPr>
        </p:nvSpPr>
        <p:spPr/>
        <p:txBody>
          <a:bodyPr>
            <a:normAutofit/>
          </a:bodyPr>
          <a:lstStyle/>
          <a:p>
            <a:r>
              <a:rPr lang="en-US" dirty="0" smtClean="0"/>
              <a:t>Makes media easily available to learners and teachers</a:t>
            </a:r>
          </a:p>
          <a:p>
            <a:pPr lvl="1"/>
            <a:r>
              <a:rPr lang="en-US" dirty="0" smtClean="0"/>
              <a:t>Outside the classroom</a:t>
            </a:r>
          </a:p>
          <a:p>
            <a:pPr lvl="1"/>
            <a:r>
              <a:rPr lang="en-US" dirty="0" smtClean="0"/>
              <a:t>Or even inside the classroom!</a:t>
            </a:r>
          </a:p>
          <a:p>
            <a:r>
              <a:rPr lang="en-US" dirty="0" smtClean="0"/>
              <a:t>Maximizes the benefit of the classroom experience</a:t>
            </a:r>
          </a:p>
          <a:p>
            <a:r>
              <a:rPr lang="en-US" dirty="0" smtClean="0"/>
              <a:t>Provides accountability for out-of-class activities</a:t>
            </a:r>
          </a:p>
          <a:p>
            <a:r>
              <a:rPr lang="en-US" dirty="0" smtClean="0"/>
              <a:t>Provides excellent platform for </a:t>
            </a:r>
            <a:r>
              <a:rPr lang="en-US" dirty="0"/>
              <a:t>language acquisition </a:t>
            </a:r>
            <a:r>
              <a:rPr lang="en-US" dirty="0" smtClean="0"/>
              <a:t>research</a:t>
            </a:r>
          </a:p>
          <a:p>
            <a:r>
              <a:rPr lang="en-US" dirty="0" smtClean="0"/>
              <a:t>Implements crowd-sourcing for network effects (Metcalfe’s Law)</a:t>
            </a:r>
            <a:endParaRPr lang="en-US" dirty="0"/>
          </a:p>
        </p:txBody>
      </p:sp>
    </p:spTree>
    <p:extLst>
      <p:ext uri="{BB962C8B-B14F-4D97-AF65-F5344CB8AC3E}">
        <p14:creationId xmlns:p14="http://schemas.microsoft.com/office/powerpoint/2010/main" val="1058569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2700" b="1" kern="1200" cap="all" dirty="0" smtClean="0">
                <a:ln w="3175" cmpd="sng">
                  <a:noFill/>
                </a:ln>
                <a:solidFill>
                  <a:srgbClr val="FFFF00"/>
                </a:solidFill>
                <a:effectLst/>
                <a:latin typeface="+mj-lt"/>
                <a:ea typeface="+mj-ea"/>
                <a:cs typeface="+mj-cs"/>
              </a:rPr>
              <a:t>Ayamel in a Russian Course:</a:t>
            </a:r>
            <a:endParaRPr lang="en-US" sz="2800" dirty="0" smtClean="0">
              <a:effectLst/>
            </a:endParaRPr>
          </a:p>
          <a:p>
            <a:r>
              <a:rPr lang="en-US" sz="2700" b="1" kern="1200" cap="all" dirty="0" smtClean="0">
                <a:ln w="3175" cmpd="sng">
                  <a:noFill/>
                </a:ln>
                <a:solidFill>
                  <a:srgbClr val="FFFF00"/>
                </a:solidFill>
                <a:effectLst/>
                <a:latin typeface="+mj-lt"/>
                <a:ea typeface="+mj-ea"/>
                <a:cs typeface="+mj-cs"/>
              </a:rPr>
              <a:t>Student Perspectives</a:t>
            </a:r>
            <a:endParaRPr lang="en-US" dirty="0"/>
          </a:p>
        </p:txBody>
      </p:sp>
      <p:sp>
        <p:nvSpPr>
          <p:cNvPr id="3" name="Content Placeholder 2"/>
          <p:cNvSpPr>
            <a:spLocks noGrp="1"/>
          </p:cNvSpPr>
          <p:nvPr>
            <p:ph idx="1"/>
          </p:nvPr>
        </p:nvSpPr>
        <p:spPr/>
        <p:txBody>
          <a:bodyPr>
            <a:normAutofit fontScale="92500" lnSpcReduction="20000"/>
          </a:bodyPr>
          <a:lstStyle/>
          <a:p>
            <a:pPr lvl="0" rtl="0">
              <a:spcBef>
                <a:spcPts val="0"/>
              </a:spcBef>
              <a:buNone/>
            </a:pPr>
            <a:r>
              <a:rPr lang="en" dirty="0" smtClean="0"/>
              <a:t>Which features of Ayamel did you use most often?</a:t>
            </a:r>
          </a:p>
          <a:p>
            <a:pPr marL="457200" lvl="0" indent="-228600" rtl="0">
              <a:spcBef>
                <a:spcPts val="0"/>
              </a:spcBef>
            </a:pPr>
            <a:r>
              <a:rPr lang="en" dirty="0" smtClean="0"/>
              <a:t>I used the stop and go buttons. It helped SOOO much. Especially search-ability. When you are being tested or quizzed on a movie search-ability is your best friend.</a:t>
            </a:r>
          </a:p>
          <a:p>
            <a:pPr marL="457200" lvl="0" indent="-228600" rtl="0">
              <a:spcBef>
                <a:spcPts val="0"/>
              </a:spcBef>
            </a:pPr>
            <a:r>
              <a:rPr lang="en" dirty="0" smtClean="0"/>
              <a:t>I liked the ability to have subtitles. I also liked that I could search through the transcription for words that I didn’t understand when I first watched the episode.</a:t>
            </a:r>
          </a:p>
          <a:p>
            <a:pPr marL="457200" lvl="0" indent="-228600" rtl="0">
              <a:spcBef>
                <a:spcPts val="0"/>
              </a:spcBef>
            </a:pPr>
            <a:r>
              <a:rPr lang="en" dirty="0" smtClean="0"/>
              <a:t>The box on the side that allowed me to read along. It was nice to be able to get the definitions as well.</a:t>
            </a:r>
            <a:endParaRPr lang="en-US" dirty="0"/>
          </a:p>
        </p:txBody>
      </p:sp>
    </p:spTree>
    <p:extLst>
      <p:ext uri="{BB962C8B-B14F-4D97-AF65-F5344CB8AC3E}">
        <p14:creationId xmlns:p14="http://schemas.microsoft.com/office/powerpoint/2010/main" val="231445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Ayamel was helpful to me in my study of Russian because....</a:t>
            </a:r>
          </a:p>
        </p:txBody>
      </p:sp>
      <p:sp>
        <p:nvSpPr>
          <p:cNvPr id="3" name="Content Placeholder 2"/>
          <p:cNvSpPr>
            <a:spLocks noGrp="1"/>
          </p:cNvSpPr>
          <p:nvPr>
            <p:ph idx="1"/>
          </p:nvPr>
        </p:nvSpPr>
        <p:spPr/>
        <p:txBody>
          <a:bodyPr/>
          <a:lstStyle/>
          <a:p>
            <a:r>
              <a:rPr lang="en-US" dirty="0"/>
              <a:t>I really loved watching Russian cartoons. I don't feel like they are readily available elsewhere. It also helps me connect to Russians. </a:t>
            </a:r>
            <a:endParaRPr lang="en-US" dirty="0" smtClean="0"/>
          </a:p>
          <a:p>
            <a:r>
              <a:rPr lang="en-US" dirty="0" smtClean="0"/>
              <a:t>I </a:t>
            </a:r>
            <a:r>
              <a:rPr lang="en-US" dirty="0"/>
              <a:t>memorized a few of the songs from </a:t>
            </a:r>
            <a:r>
              <a:rPr lang="en-US" dirty="0" err="1"/>
              <a:t>Cheburashka</a:t>
            </a:r>
            <a:r>
              <a:rPr lang="en-US" dirty="0"/>
              <a:t> and when I sing them for Russians, they sing along because they grew up with that. </a:t>
            </a:r>
            <a:endParaRPr lang="en-US" dirty="0" smtClean="0"/>
          </a:p>
          <a:p>
            <a:r>
              <a:rPr lang="en-US" dirty="0" smtClean="0"/>
              <a:t>It’s </a:t>
            </a:r>
            <a:r>
              <a:rPr lang="en-US" dirty="0"/>
              <a:t>an innovative cultural experience. </a:t>
            </a:r>
            <a:endParaRPr lang="en-US" dirty="0" smtClean="0"/>
          </a:p>
          <a:p>
            <a:r>
              <a:rPr lang="en-US" dirty="0" smtClean="0"/>
              <a:t>I </a:t>
            </a:r>
            <a:r>
              <a:rPr lang="en-US" dirty="0"/>
              <a:t>also appreciated the click and stop with the words.</a:t>
            </a:r>
          </a:p>
          <a:p>
            <a:endParaRPr lang="en-US" dirty="0"/>
          </a:p>
        </p:txBody>
      </p:sp>
    </p:spTree>
    <p:extLst>
      <p:ext uri="{BB962C8B-B14F-4D97-AF65-F5344CB8AC3E}">
        <p14:creationId xmlns:p14="http://schemas.microsoft.com/office/powerpoint/2010/main" val="2173076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thanks!</a:t>
            </a:r>
            <a:endParaRPr lang="en-US" dirty="0"/>
          </a:p>
        </p:txBody>
      </p:sp>
      <p:sp>
        <p:nvSpPr>
          <p:cNvPr id="3" name="Content Placeholder 2"/>
          <p:cNvSpPr>
            <a:spLocks noGrp="1"/>
          </p:cNvSpPr>
          <p:nvPr>
            <p:ph idx="1"/>
          </p:nvPr>
        </p:nvSpPr>
        <p:spPr/>
        <p:txBody>
          <a:bodyPr/>
          <a:lstStyle/>
          <a:p>
            <a:r>
              <a:rPr lang="en-US" dirty="0" smtClean="0"/>
              <a:t>Michael_Bush@byu.edu</a:t>
            </a:r>
          </a:p>
        </p:txBody>
      </p:sp>
    </p:spTree>
    <p:extLst>
      <p:ext uri="{BB962C8B-B14F-4D97-AF65-F5344CB8AC3E}">
        <p14:creationId xmlns:p14="http://schemas.microsoft.com/office/powerpoint/2010/main" val="3631447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457200"/>
            <a:ext cx="3006090" cy="3040380"/>
          </a:xfrm>
        </p:spPr>
        <p:txBody>
          <a:bodyPr/>
          <a:lstStyle/>
          <a:p>
            <a:pPr algn="ctr"/>
            <a:r>
              <a:rPr lang="en-US" b="1" dirty="0" smtClean="0">
                <a:solidFill>
                  <a:schemeClr val="bg2"/>
                </a:solidFill>
              </a:rPr>
              <a:t>Value of the Network: </a:t>
            </a:r>
            <a:r>
              <a:rPr lang="en-US" b="1" i="1" cap="none" dirty="0" smtClean="0">
                <a:solidFill>
                  <a:schemeClr val="bg2"/>
                </a:solidFill>
              </a:rPr>
              <a:t>n</a:t>
            </a:r>
            <a:r>
              <a:rPr lang="en-US" b="1" cap="none" baseline="30000" dirty="0" smtClean="0">
                <a:solidFill>
                  <a:schemeClr val="bg2"/>
                </a:solidFill>
              </a:rPr>
              <a:t>2</a:t>
            </a:r>
            <a:br>
              <a:rPr lang="en-US" b="1" cap="none" baseline="30000" dirty="0" smtClean="0">
                <a:solidFill>
                  <a:schemeClr val="bg2"/>
                </a:solidFill>
              </a:rPr>
            </a:br>
            <a:r>
              <a:rPr lang="en-US" sz="2000" b="1" cap="none" dirty="0" smtClean="0">
                <a:solidFill>
                  <a:schemeClr val="bg2"/>
                </a:solidFill>
              </a:rPr>
              <a:t>Where </a:t>
            </a:r>
            <a:r>
              <a:rPr lang="en-US" sz="2000" b="1" i="1" cap="none" dirty="0" smtClean="0">
                <a:solidFill>
                  <a:schemeClr val="bg2"/>
                </a:solidFill>
              </a:rPr>
              <a:t>n</a:t>
            </a:r>
            <a:r>
              <a:rPr lang="en-US" sz="2000" b="1" cap="none" dirty="0" smtClean="0">
                <a:solidFill>
                  <a:schemeClr val="bg2"/>
                </a:solidFill>
              </a:rPr>
              <a:t> is the number of connections (telephones in this case)</a:t>
            </a:r>
            <a:br>
              <a:rPr lang="en-US" sz="2000" b="1" cap="none" dirty="0" smtClean="0">
                <a:solidFill>
                  <a:schemeClr val="bg2"/>
                </a:solidFill>
              </a:rPr>
            </a:br>
            <a:r>
              <a:rPr lang="en-US" b="1" cap="none" baseline="30000" dirty="0" smtClean="0">
                <a:solidFill>
                  <a:schemeClr val="bg2"/>
                </a:solidFill>
              </a:rPr>
              <a:t/>
            </a:r>
            <a:br>
              <a:rPr lang="en-US" b="1" cap="none" baseline="30000" dirty="0" smtClean="0">
                <a:solidFill>
                  <a:schemeClr val="bg2"/>
                </a:solidFill>
              </a:rPr>
            </a:br>
            <a:r>
              <a:rPr lang="en-US" b="1" cap="none" baseline="30000" dirty="0" smtClean="0">
                <a:solidFill>
                  <a:schemeClr val="bg2"/>
                </a:solidFill>
              </a:rPr>
              <a:t>(Metcalfe’s Law)</a:t>
            </a:r>
            <a:endParaRPr lang="en-US" b="1" cap="none" baseline="30000"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61" y="457200"/>
            <a:ext cx="1905000" cy="4248150"/>
          </a:xfrm>
          <a:prstGeom prst="rect">
            <a:avLst/>
          </a:prstGeom>
        </p:spPr>
      </p:pic>
      <p:sp>
        <p:nvSpPr>
          <p:cNvPr id="5" name="TextBox 4"/>
          <p:cNvSpPr txBox="1"/>
          <p:nvPr/>
        </p:nvSpPr>
        <p:spPr>
          <a:xfrm>
            <a:off x="6172200" y="4160520"/>
            <a:ext cx="2382383" cy="307777"/>
          </a:xfrm>
          <a:prstGeom prst="rect">
            <a:avLst/>
          </a:prstGeom>
          <a:noFill/>
        </p:spPr>
        <p:txBody>
          <a:bodyPr wrap="none" rtlCol="0">
            <a:spAutoFit/>
          </a:bodyPr>
          <a:lstStyle/>
          <a:p>
            <a:r>
              <a:rPr lang="en-US" b="1" dirty="0" smtClean="0"/>
              <a:t>Wikipedia: Network Effect</a:t>
            </a:r>
            <a:endParaRPr lang="en-US" b="1" dirty="0"/>
          </a:p>
        </p:txBody>
      </p:sp>
    </p:spTree>
    <p:extLst>
      <p:ext uri="{BB962C8B-B14F-4D97-AF65-F5344CB8AC3E}">
        <p14:creationId xmlns:p14="http://schemas.microsoft.com/office/powerpoint/2010/main" val="3385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rgbClr val="FFFF00"/>
                </a:solidFill>
              </a:rPr>
              <a:t>Ayamel &amp; The Network Effect</a:t>
            </a:r>
            <a:endParaRPr lang="en-US" b="1" dirty="0">
              <a:solidFill>
                <a:srgbClr val="FFFF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085" y="2142675"/>
            <a:ext cx="3961100" cy="1223980"/>
          </a:xfrm>
          <a:prstGeom prst="rect">
            <a:avLst/>
          </a:prstGeom>
        </p:spPr>
      </p:pic>
    </p:spTree>
    <p:extLst>
      <p:ext uri="{BB962C8B-B14F-4D97-AF65-F5344CB8AC3E}">
        <p14:creationId xmlns:p14="http://schemas.microsoft.com/office/powerpoint/2010/main" val="155080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rgbClr val="FFFF00"/>
                </a:solidFill>
              </a:rPr>
              <a:t>Ayamel &amp; The Network Effect</a:t>
            </a:r>
            <a:endParaRPr lang="en-US"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01" y="1246909"/>
            <a:ext cx="3877268" cy="3214255"/>
          </a:xfrm>
          <a:prstGeom prst="rect">
            <a:avLst/>
          </a:prstGeom>
        </p:spPr>
      </p:pic>
    </p:spTree>
    <p:extLst>
      <p:ext uri="{BB962C8B-B14F-4D97-AF65-F5344CB8AC3E}">
        <p14:creationId xmlns:p14="http://schemas.microsoft.com/office/powerpoint/2010/main" val="2325228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rgbClr val="FFFF00"/>
                </a:solidFill>
              </a:rPr>
              <a:t>Ayamel &amp; The Network Effect</a:t>
            </a:r>
            <a:endParaRPr lang="en-US" b="1"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46" y="1163782"/>
            <a:ext cx="3718778" cy="3685309"/>
          </a:xfrm>
          <a:prstGeom prst="rect">
            <a:avLst/>
          </a:prstGeom>
        </p:spPr>
      </p:pic>
    </p:spTree>
    <p:extLst>
      <p:ext uri="{BB962C8B-B14F-4D97-AF65-F5344CB8AC3E}">
        <p14:creationId xmlns:p14="http://schemas.microsoft.com/office/powerpoint/2010/main" val="243456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3583</TotalTime>
  <Words>1854</Words>
  <Application>Microsoft Office PowerPoint</Application>
  <PresentationFormat>On-screen Show (16:9)</PresentationFormat>
  <Paragraphs>263</Paragraphs>
  <Slides>52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Times New Roman</vt:lpstr>
      <vt:lpstr>Arial</vt:lpstr>
      <vt:lpstr>Calibri Light</vt:lpstr>
      <vt:lpstr>Roboto</vt:lpstr>
      <vt:lpstr>Calibri</vt:lpstr>
      <vt:lpstr>Angsana New</vt:lpstr>
      <vt:lpstr>Celestial</vt:lpstr>
      <vt:lpstr>PowerPoint Presentation</vt:lpstr>
      <vt:lpstr>Overview of Presentation</vt:lpstr>
      <vt:lpstr>Demonstrations</vt:lpstr>
      <vt:lpstr>Background of Ayamel</vt:lpstr>
      <vt:lpstr>Ayamel</vt:lpstr>
      <vt:lpstr>Value of the Network: n2 Where n is the number of connections (telephones in this case)  (Metcalfe’s Law)</vt:lpstr>
      <vt:lpstr>Ayamel &amp; The Network Effect</vt:lpstr>
      <vt:lpstr>Ayamel &amp; The Network Effect</vt:lpstr>
      <vt:lpstr>Ayamel &amp; The Network Effect</vt:lpstr>
      <vt:lpstr>Ayamel</vt:lpstr>
      <vt:lpstr>Ayamel</vt:lpstr>
      <vt:lpstr>PowerPoint Presentation</vt:lpstr>
      <vt:lpstr>PowerPoint Presentation</vt:lpstr>
      <vt:lpstr>Ayamel</vt:lpstr>
      <vt:lpstr>Today’s General Assumptions About Learning</vt:lpstr>
      <vt:lpstr>Vision of Learner Centricity</vt:lpstr>
      <vt:lpstr>Stories (narrative) can play a big role</vt:lpstr>
      <vt:lpstr>Why is Ayamel important?</vt:lpstr>
      <vt:lpstr>The Challenge of Language Learning</vt:lpstr>
      <vt:lpstr>The importance of Time on Task</vt:lpstr>
      <vt:lpstr>Integrating the activities of the Technology and the Teacher</vt:lpstr>
      <vt:lpstr>Language and the mind: the theory</vt:lpstr>
      <vt:lpstr>Repeated encounters</vt:lpstr>
      <vt:lpstr>The Potential for Using Video...</vt:lpstr>
      <vt:lpstr>Promises, promises...</vt:lpstr>
      <vt:lpstr>The Challenge for Edison?</vt:lpstr>
      <vt:lpstr>Phases of CALL (TELL) History</vt:lpstr>
      <vt:lpstr>Interactive Video </vt:lpstr>
      <vt:lpstr>USAFA Language Learning Center</vt:lpstr>
      <vt:lpstr>Problem #1?</vt:lpstr>
      <vt:lpstr>Problem #2?</vt:lpstr>
      <vt:lpstr>Brief Anecdote</vt:lpstr>
      <vt:lpstr>Moore’s Law</vt:lpstr>
      <vt:lpstr>PowerPoint Presentation</vt:lpstr>
      <vt:lpstr>Technical Underpinnings</vt:lpstr>
      <vt:lpstr>Using Ayamel:  A student’s perspective</vt:lpstr>
      <vt:lpstr>Ayamel and Student Success</vt:lpstr>
      <vt:lpstr>Demonstrations</vt:lpstr>
      <vt:lpstr>Ayamel in a Russian Course</vt:lpstr>
      <vt:lpstr>Course Design</vt:lpstr>
      <vt:lpstr>Pre-Viewing (In class) </vt:lpstr>
      <vt:lpstr>During (First viewing)</vt:lpstr>
      <vt:lpstr>During (Second viewing)</vt:lpstr>
      <vt:lpstr>Post Activity 1 (After viewing)</vt:lpstr>
      <vt:lpstr>Post-Activity 2 (In class)</vt:lpstr>
      <vt:lpstr>Post-Activity 3</vt:lpstr>
      <vt:lpstr>Ayamel in a Russian Course:  Student Perspectives</vt:lpstr>
      <vt:lpstr>Ayamel in a Russian Course: Student Perspectives</vt:lpstr>
      <vt:lpstr>Ayamel in a Russian Course: Student Perspectives</vt:lpstr>
      <vt:lpstr>Ayamel in a Russian Course: Student Perspectives</vt:lpstr>
      <vt:lpstr>Ayamel was helpful to me in my study of Russian because....</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Ayamel</dc:title>
  <dc:creator>Elizabeth Robinson</dc:creator>
  <cp:lastModifiedBy>Michael Bush</cp:lastModifiedBy>
  <cp:revision>115</cp:revision>
  <dcterms:modified xsi:type="dcterms:W3CDTF">2016-01-29T01:59:46Z</dcterms:modified>
</cp:coreProperties>
</file>